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831" r:id="rId1"/>
  </p:sldMasterIdLst>
  <p:notesMasterIdLst>
    <p:notesMasterId r:id="rId36"/>
  </p:notesMasterIdLst>
  <p:handoutMasterIdLst>
    <p:handoutMasterId r:id="rId37"/>
  </p:handoutMasterIdLst>
  <p:sldIdLst>
    <p:sldId id="439" r:id="rId2"/>
    <p:sldId id="440" r:id="rId3"/>
    <p:sldId id="541" r:id="rId4"/>
    <p:sldId id="542" r:id="rId5"/>
    <p:sldId id="517" r:id="rId6"/>
    <p:sldId id="543" r:id="rId7"/>
    <p:sldId id="618" r:id="rId8"/>
    <p:sldId id="622" r:id="rId9"/>
    <p:sldId id="544" r:id="rId10"/>
    <p:sldId id="545" r:id="rId11"/>
    <p:sldId id="546" r:id="rId12"/>
    <p:sldId id="617" r:id="rId13"/>
    <p:sldId id="609" r:id="rId14"/>
    <p:sldId id="610" r:id="rId15"/>
    <p:sldId id="611" r:id="rId16"/>
    <p:sldId id="549" r:id="rId17"/>
    <p:sldId id="590" r:id="rId18"/>
    <p:sldId id="591" r:id="rId19"/>
    <p:sldId id="592" r:id="rId20"/>
    <p:sldId id="593" r:id="rId21"/>
    <p:sldId id="594" r:id="rId22"/>
    <p:sldId id="595" r:id="rId23"/>
    <p:sldId id="596" r:id="rId24"/>
    <p:sldId id="597" r:id="rId25"/>
    <p:sldId id="598" r:id="rId26"/>
    <p:sldId id="599" r:id="rId27"/>
    <p:sldId id="608" r:id="rId28"/>
    <p:sldId id="600" r:id="rId29"/>
    <p:sldId id="550" r:id="rId30"/>
    <p:sldId id="529" r:id="rId31"/>
    <p:sldId id="619" r:id="rId32"/>
    <p:sldId id="620" r:id="rId33"/>
    <p:sldId id="621" r:id="rId34"/>
    <p:sldId id="476" r:id="rId3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37" autoAdjust="0"/>
    <p:restoredTop sz="86327" autoAdjust="0"/>
  </p:normalViewPr>
  <p:slideViewPr>
    <p:cSldViewPr>
      <p:cViewPr>
        <p:scale>
          <a:sx n="108" d="100"/>
          <a:sy n="108" d="100"/>
        </p:scale>
        <p:origin x="2136" y="704"/>
      </p:cViewPr>
      <p:guideLst>
        <p:guide orient="horz" pos="2160"/>
        <p:guide pos="2880"/>
      </p:guideLst>
    </p:cSldViewPr>
  </p:slideViewPr>
  <p:outlineViewPr>
    <p:cViewPr>
      <p:scale>
        <a:sx n="33" d="100"/>
        <a:sy n="33" d="100"/>
      </p:scale>
      <p:origin x="0" y="2886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1A1E54-5B88-4DCC-8136-E426A019C818}" type="datetimeFigureOut">
              <a:rPr lang="en-US" smtClean="0"/>
              <a:pPr/>
              <a:t>10/13/21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003DD3B-01CD-45B6-8030-679E494C5967}" type="slidenum">
              <a:rPr lang="en-US" smtClean="0"/>
              <a:pPr/>
              <a:t>‹#›</a:t>
            </a:fld>
            <a:endParaRPr lang="en-US" dirty="0"/>
          </a:p>
        </p:txBody>
      </p:sp>
    </p:spTree>
    <p:extLst>
      <p:ext uri="{BB962C8B-B14F-4D97-AF65-F5344CB8AC3E}">
        <p14:creationId xmlns:p14="http://schemas.microsoft.com/office/powerpoint/2010/main" val="9830694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FE854831-01EB-409C-BAD6-09AACD654632}" type="datetimeFigureOut">
              <a:rPr lang="en-US"/>
              <a:pPr>
                <a:defRPr/>
              </a:pPr>
              <a:t>10/13/21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2D8747BF-E32F-4C5D-BB9D-96B7E3B67EAC}" type="slidenum">
              <a:rPr lang="en-US"/>
              <a:pPr>
                <a:defRPr/>
              </a:pPr>
              <a:t>‹#›</a:t>
            </a:fld>
            <a:endParaRPr lang="en-US" dirty="0"/>
          </a:p>
        </p:txBody>
      </p:sp>
    </p:spTree>
    <p:extLst>
      <p:ext uri="{BB962C8B-B14F-4D97-AF65-F5344CB8AC3E}">
        <p14:creationId xmlns:p14="http://schemas.microsoft.com/office/powerpoint/2010/main" val="291918937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a:t>
            </a:fld>
            <a:endParaRPr lang="en-US" dirty="0"/>
          </a:p>
        </p:txBody>
      </p:sp>
    </p:spTree>
    <p:extLst>
      <p:ext uri="{BB962C8B-B14F-4D97-AF65-F5344CB8AC3E}">
        <p14:creationId xmlns:p14="http://schemas.microsoft.com/office/powerpoint/2010/main" val="488755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10</a:t>
            </a:fld>
            <a:endParaRPr lang="en-US" dirty="0"/>
          </a:p>
        </p:txBody>
      </p:sp>
    </p:spTree>
    <p:extLst>
      <p:ext uri="{BB962C8B-B14F-4D97-AF65-F5344CB8AC3E}">
        <p14:creationId xmlns:p14="http://schemas.microsoft.com/office/powerpoint/2010/main" val="434248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11</a:t>
            </a:fld>
            <a:endParaRPr lang="en-US" dirty="0"/>
          </a:p>
        </p:txBody>
      </p:sp>
    </p:spTree>
    <p:extLst>
      <p:ext uri="{BB962C8B-B14F-4D97-AF65-F5344CB8AC3E}">
        <p14:creationId xmlns:p14="http://schemas.microsoft.com/office/powerpoint/2010/main" val="1503967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12</a:t>
            </a:fld>
            <a:endParaRPr lang="en-US" dirty="0"/>
          </a:p>
        </p:txBody>
      </p:sp>
    </p:spTree>
    <p:extLst>
      <p:ext uri="{BB962C8B-B14F-4D97-AF65-F5344CB8AC3E}">
        <p14:creationId xmlns:p14="http://schemas.microsoft.com/office/powerpoint/2010/main" val="1444788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13</a:t>
            </a:fld>
            <a:endParaRPr lang="en-US" dirty="0"/>
          </a:p>
        </p:txBody>
      </p:sp>
    </p:spTree>
    <p:extLst>
      <p:ext uri="{BB962C8B-B14F-4D97-AF65-F5344CB8AC3E}">
        <p14:creationId xmlns:p14="http://schemas.microsoft.com/office/powerpoint/2010/main" val="669161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14</a:t>
            </a:fld>
            <a:endParaRPr lang="en-US" dirty="0"/>
          </a:p>
        </p:txBody>
      </p:sp>
    </p:spTree>
    <p:extLst>
      <p:ext uri="{BB962C8B-B14F-4D97-AF65-F5344CB8AC3E}">
        <p14:creationId xmlns:p14="http://schemas.microsoft.com/office/powerpoint/2010/main" val="2137386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15</a:t>
            </a:fld>
            <a:endParaRPr lang="en-US" dirty="0"/>
          </a:p>
        </p:txBody>
      </p:sp>
    </p:spTree>
    <p:extLst>
      <p:ext uri="{BB962C8B-B14F-4D97-AF65-F5344CB8AC3E}">
        <p14:creationId xmlns:p14="http://schemas.microsoft.com/office/powerpoint/2010/main" val="2100598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16</a:t>
            </a:fld>
            <a:endParaRPr lang="en-US" dirty="0"/>
          </a:p>
        </p:txBody>
      </p:sp>
    </p:spTree>
    <p:extLst>
      <p:ext uri="{BB962C8B-B14F-4D97-AF65-F5344CB8AC3E}">
        <p14:creationId xmlns:p14="http://schemas.microsoft.com/office/powerpoint/2010/main" val="500037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17</a:t>
            </a:fld>
            <a:endParaRPr lang="en-US" dirty="0"/>
          </a:p>
        </p:txBody>
      </p:sp>
    </p:spTree>
    <p:extLst>
      <p:ext uri="{BB962C8B-B14F-4D97-AF65-F5344CB8AC3E}">
        <p14:creationId xmlns:p14="http://schemas.microsoft.com/office/powerpoint/2010/main" val="1530130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18</a:t>
            </a:fld>
            <a:endParaRPr lang="en-US" dirty="0"/>
          </a:p>
        </p:txBody>
      </p:sp>
    </p:spTree>
    <p:extLst>
      <p:ext uri="{BB962C8B-B14F-4D97-AF65-F5344CB8AC3E}">
        <p14:creationId xmlns:p14="http://schemas.microsoft.com/office/powerpoint/2010/main" val="517408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19</a:t>
            </a:fld>
            <a:endParaRPr lang="en-US" dirty="0"/>
          </a:p>
        </p:txBody>
      </p:sp>
    </p:spTree>
    <p:extLst>
      <p:ext uri="{BB962C8B-B14F-4D97-AF65-F5344CB8AC3E}">
        <p14:creationId xmlns:p14="http://schemas.microsoft.com/office/powerpoint/2010/main" val="69114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a:t>
            </a:fld>
            <a:endParaRPr lang="en-US" dirty="0"/>
          </a:p>
        </p:txBody>
      </p:sp>
    </p:spTree>
    <p:extLst>
      <p:ext uri="{BB962C8B-B14F-4D97-AF65-F5344CB8AC3E}">
        <p14:creationId xmlns:p14="http://schemas.microsoft.com/office/powerpoint/2010/main" val="1036140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20</a:t>
            </a:fld>
            <a:endParaRPr lang="en-US" dirty="0"/>
          </a:p>
        </p:txBody>
      </p:sp>
    </p:spTree>
    <p:extLst>
      <p:ext uri="{BB962C8B-B14F-4D97-AF65-F5344CB8AC3E}">
        <p14:creationId xmlns:p14="http://schemas.microsoft.com/office/powerpoint/2010/main" val="1084384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21</a:t>
            </a:fld>
            <a:endParaRPr lang="en-US" dirty="0"/>
          </a:p>
        </p:txBody>
      </p:sp>
    </p:spTree>
    <p:extLst>
      <p:ext uri="{BB962C8B-B14F-4D97-AF65-F5344CB8AC3E}">
        <p14:creationId xmlns:p14="http://schemas.microsoft.com/office/powerpoint/2010/main" val="1595154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22</a:t>
            </a:fld>
            <a:endParaRPr lang="en-US" dirty="0"/>
          </a:p>
        </p:txBody>
      </p:sp>
    </p:spTree>
    <p:extLst>
      <p:ext uri="{BB962C8B-B14F-4D97-AF65-F5344CB8AC3E}">
        <p14:creationId xmlns:p14="http://schemas.microsoft.com/office/powerpoint/2010/main" val="40776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23</a:t>
            </a:fld>
            <a:endParaRPr lang="en-US" dirty="0"/>
          </a:p>
        </p:txBody>
      </p:sp>
    </p:spTree>
    <p:extLst>
      <p:ext uri="{BB962C8B-B14F-4D97-AF65-F5344CB8AC3E}">
        <p14:creationId xmlns:p14="http://schemas.microsoft.com/office/powerpoint/2010/main" val="1433572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24</a:t>
            </a:fld>
            <a:endParaRPr lang="en-US" dirty="0"/>
          </a:p>
        </p:txBody>
      </p:sp>
    </p:spTree>
    <p:extLst>
      <p:ext uri="{BB962C8B-B14F-4D97-AF65-F5344CB8AC3E}">
        <p14:creationId xmlns:p14="http://schemas.microsoft.com/office/powerpoint/2010/main" val="1537794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25</a:t>
            </a:fld>
            <a:endParaRPr lang="en-US" dirty="0"/>
          </a:p>
        </p:txBody>
      </p:sp>
    </p:spTree>
    <p:extLst>
      <p:ext uri="{BB962C8B-B14F-4D97-AF65-F5344CB8AC3E}">
        <p14:creationId xmlns:p14="http://schemas.microsoft.com/office/powerpoint/2010/main" val="727843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26</a:t>
            </a:fld>
            <a:endParaRPr lang="en-US" dirty="0"/>
          </a:p>
        </p:txBody>
      </p:sp>
    </p:spTree>
    <p:extLst>
      <p:ext uri="{BB962C8B-B14F-4D97-AF65-F5344CB8AC3E}">
        <p14:creationId xmlns:p14="http://schemas.microsoft.com/office/powerpoint/2010/main" val="641450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27</a:t>
            </a:fld>
            <a:endParaRPr lang="en-US" dirty="0"/>
          </a:p>
        </p:txBody>
      </p:sp>
    </p:spTree>
    <p:extLst>
      <p:ext uri="{BB962C8B-B14F-4D97-AF65-F5344CB8AC3E}">
        <p14:creationId xmlns:p14="http://schemas.microsoft.com/office/powerpoint/2010/main" val="1909443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28</a:t>
            </a:fld>
            <a:endParaRPr lang="en-US" dirty="0"/>
          </a:p>
        </p:txBody>
      </p:sp>
    </p:spTree>
    <p:extLst>
      <p:ext uri="{BB962C8B-B14F-4D97-AF65-F5344CB8AC3E}">
        <p14:creationId xmlns:p14="http://schemas.microsoft.com/office/powerpoint/2010/main" val="1277511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29</a:t>
            </a:fld>
            <a:endParaRPr lang="en-US" dirty="0"/>
          </a:p>
        </p:txBody>
      </p:sp>
    </p:spTree>
    <p:extLst>
      <p:ext uri="{BB962C8B-B14F-4D97-AF65-F5344CB8AC3E}">
        <p14:creationId xmlns:p14="http://schemas.microsoft.com/office/powerpoint/2010/main" val="1660651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3</a:t>
            </a:fld>
            <a:endParaRPr lang="en-US" dirty="0"/>
          </a:p>
        </p:txBody>
      </p:sp>
    </p:spTree>
    <p:extLst>
      <p:ext uri="{BB962C8B-B14F-4D97-AF65-F5344CB8AC3E}">
        <p14:creationId xmlns:p14="http://schemas.microsoft.com/office/powerpoint/2010/main" val="2897007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30</a:t>
            </a:fld>
            <a:endParaRPr lang="en-US" dirty="0"/>
          </a:p>
        </p:txBody>
      </p:sp>
    </p:spTree>
    <p:extLst>
      <p:ext uri="{BB962C8B-B14F-4D97-AF65-F5344CB8AC3E}">
        <p14:creationId xmlns:p14="http://schemas.microsoft.com/office/powerpoint/2010/main" val="13152091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31</a:t>
            </a:fld>
            <a:endParaRPr lang="en-US" dirty="0"/>
          </a:p>
        </p:txBody>
      </p:sp>
    </p:spTree>
    <p:extLst>
      <p:ext uri="{BB962C8B-B14F-4D97-AF65-F5344CB8AC3E}">
        <p14:creationId xmlns:p14="http://schemas.microsoft.com/office/powerpoint/2010/main" val="18266204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32</a:t>
            </a:fld>
            <a:endParaRPr lang="en-US" dirty="0"/>
          </a:p>
        </p:txBody>
      </p:sp>
    </p:spTree>
    <p:extLst>
      <p:ext uri="{BB962C8B-B14F-4D97-AF65-F5344CB8AC3E}">
        <p14:creationId xmlns:p14="http://schemas.microsoft.com/office/powerpoint/2010/main" val="5531603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33</a:t>
            </a:fld>
            <a:endParaRPr lang="en-US" dirty="0"/>
          </a:p>
        </p:txBody>
      </p:sp>
    </p:spTree>
    <p:extLst>
      <p:ext uri="{BB962C8B-B14F-4D97-AF65-F5344CB8AC3E}">
        <p14:creationId xmlns:p14="http://schemas.microsoft.com/office/powerpoint/2010/main" val="7126334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34</a:t>
            </a:fld>
            <a:endParaRPr lang="en-US" dirty="0"/>
          </a:p>
        </p:txBody>
      </p:sp>
    </p:spTree>
    <p:extLst>
      <p:ext uri="{BB962C8B-B14F-4D97-AF65-F5344CB8AC3E}">
        <p14:creationId xmlns:p14="http://schemas.microsoft.com/office/powerpoint/2010/main" val="1579831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4</a:t>
            </a:fld>
            <a:endParaRPr lang="en-US" dirty="0"/>
          </a:p>
        </p:txBody>
      </p:sp>
    </p:spTree>
    <p:extLst>
      <p:ext uri="{BB962C8B-B14F-4D97-AF65-F5344CB8AC3E}">
        <p14:creationId xmlns:p14="http://schemas.microsoft.com/office/powerpoint/2010/main" val="1129566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5</a:t>
            </a:fld>
            <a:endParaRPr lang="en-US" dirty="0"/>
          </a:p>
        </p:txBody>
      </p:sp>
    </p:spTree>
    <p:extLst>
      <p:ext uri="{BB962C8B-B14F-4D97-AF65-F5344CB8AC3E}">
        <p14:creationId xmlns:p14="http://schemas.microsoft.com/office/powerpoint/2010/main" val="2048045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6</a:t>
            </a:fld>
            <a:endParaRPr lang="en-US" dirty="0"/>
          </a:p>
        </p:txBody>
      </p:sp>
    </p:spTree>
    <p:extLst>
      <p:ext uri="{BB962C8B-B14F-4D97-AF65-F5344CB8AC3E}">
        <p14:creationId xmlns:p14="http://schemas.microsoft.com/office/powerpoint/2010/main" val="1884661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7</a:t>
            </a:fld>
            <a:endParaRPr lang="en-US" dirty="0"/>
          </a:p>
        </p:txBody>
      </p:sp>
    </p:spTree>
    <p:extLst>
      <p:ext uri="{BB962C8B-B14F-4D97-AF65-F5344CB8AC3E}">
        <p14:creationId xmlns:p14="http://schemas.microsoft.com/office/powerpoint/2010/main" val="1426819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8</a:t>
            </a:fld>
            <a:endParaRPr lang="en-US" dirty="0"/>
          </a:p>
        </p:txBody>
      </p:sp>
    </p:spTree>
    <p:extLst>
      <p:ext uri="{BB962C8B-B14F-4D97-AF65-F5344CB8AC3E}">
        <p14:creationId xmlns:p14="http://schemas.microsoft.com/office/powerpoint/2010/main" val="1862875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9</a:t>
            </a:fld>
            <a:endParaRPr lang="en-US" dirty="0"/>
          </a:p>
        </p:txBody>
      </p:sp>
    </p:spTree>
    <p:extLst>
      <p:ext uri="{BB962C8B-B14F-4D97-AF65-F5344CB8AC3E}">
        <p14:creationId xmlns:p14="http://schemas.microsoft.com/office/powerpoint/2010/main" val="1037127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5"/>
            <a:ext cx="8458200" cy="1470025"/>
          </a:xfrm>
        </p:spPr>
        <p:txBody>
          <a:bodyPr/>
          <a:lstStyle>
            <a:lvl1pPr>
              <a:defRPr>
                <a:solidFill>
                  <a:srgbClr val="002060"/>
                </a:solidFill>
                <a:latin typeface="Arial" pitchFamily="34" charset="0"/>
                <a:cs typeface="Arial" pitchFamily="34"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002060"/>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629400"/>
            <a:ext cx="1524000" cy="228600"/>
          </a:xfrm>
        </p:spPr>
        <p:txBody>
          <a:bodyPr/>
          <a:lstStyle>
            <a:lvl1pPr>
              <a:defRPr>
                <a:solidFill>
                  <a:srgbClr val="002060"/>
                </a:solidFill>
                <a:latin typeface="Arial" pitchFamily="34" charset="0"/>
                <a:cs typeface="Arial" pitchFamily="34" charset="0"/>
              </a:defRPr>
            </a:lvl1pPr>
          </a:lstStyle>
          <a:p>
            <a:pPr>
              <a:defRPr/>
            </a:pPr>
            <a:fld id="{C0C29204-1185-4343-A2CB-F99A3AAC8B18}" type="datetime1">
              <a:rPr lang="en-US" smtClean="0"/>
              <a:t>10/13/21</a:t>
            </a:fld>
            <a:endParaRPr lang="en-US" dirty="0"/>
          </a:p>
        </p:txBody>
      </p:sp>
      <p:sp>
        <p:nvSpPr>
          <p:cNvPr id="5" name="Footer Placeholder 4"/>
          <p:cNvSpPr>
            <a:spLocks noGrp="1"/>
          </p:cNvSpPr>
          <p:nvPr>
            <p:ph type="ftr" sz="quarter" idx="11"/>
          </p:nvPr>
        </p:nvSpPr>
        <p:spPr>
          <a:xfrm>
            <a:off x="2514600" y="6629400"/>
            <a:ext cx="4267200" cy="228600"/>
          </a:xfrm>
        </p:spPr>
        <p:txBody>
          <a:bodyPr/>
          <a:lstStyle>
            <a:lvl1pPr>
              <a:defRPr>
                <a:solidFill>
                  <a:srgbClr val="002060"/>
                </a:solidFill>
                <a:latin typeface="Arial" pitchFamily="34" charset="0"/>
                <a:cs typeface="Arial" pitchFamily="34" charset="0"/>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a:xfrm>
            <a:off x="7620000" y="6629400"/>
            <a:ext cx="1066800" cy="228600"/>
          </a:xfrm>
        </p:spPr>
        <p:txBody>
          <a:bodyPr/>
          <a:lstStyle>
            <a:lvl1pPr>
              <a:defRPr>
                <a:solidFill>
                  <a:srgbClr val="002060"/>
                </a:solidFill>
                <a:latin typeface="Arial" pitchFamily="34" charset="0"/>
                <a:cs typeface="Arial" pitchFamily="34" charset="0"/>
              </a:defRPr>
            </a:lvl1pPr>
          </a:lstStyle>
          <a:p>
            <a:pPr>
              <a:defRPr/>
            </a:pPr>
            <a:fld id="{073B7A44-4BEB-4535-A06C-A1CE01569806}" type="slidenum">
              <a:rPr lang="en-US" smtClean="0"/>
              <a:pPr>
                <a:defRPr/>
              </a:pPr>
              <a:t>‹#›</a:t>
            </a:fld>
            <a:r>
              <a:rPr lang="en-US" dirty="0"/>
              <a:t>/11</a:t>
            </a:r>
          </a:p>
        </p:txBody>
      </p:sp>
    </p:spTree>
    <p:extLst>
      <p:ext uri="{BB962C8B-B14F-4D97-AF65-F5344CB8AC3E}">
        <p14:creationId xmlns:p14="http://schemas.microsoft.com/office/powerpoint/2010/main" val="334570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1193A7D-DB96-8B43-9B99-71AF6B50799A}" type="datetime1">
              <a:rPr lang="en-US" smtClean="0"/>
              <a:t>10/13/21</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vl1pPr>
          </a:lstStyle>
          <a:p>
            <a:pPr>
              <a:defRPr/>
            </a:pPr>
            <a:fld id="{C254EB92-0B2B-4075-BCA3-94B886265CAF}" type="slidenum">
              <a:rPr lang="en-US"/>
              <a:pPr>
                <a:defRPr/>
              </a:pPr>
              <a:t>‹#›</a:t>
            </a:fld>
            <a:r>
              <a:rPr lang="en-US" dirty="0"/>
              <a:t>/11</a:t>
            </a:r>
          </a:p>
        </p:txBody>
      </p:sp>
    </p:spTree>
    <p:extLst>
      <p:ext uri="{BB962C8B-B14F-4D97-AF65-F5344CB8AC3E}">
        <p14:creationId xmlns:p14="http://schemas.microsoft.com/office/powerpoint/2010/main" val="894602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47FF969-8637-0749-B6DA-140A3463B711}" type="datetime1">
              <a:rPr lang="en-US" smtClean="0"/>
              <a:t>10/13/21</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vl1pPr>
          </a:lstStyle>
          <a:p>
            <a:pPr>
              <a:defRPr/>
            </a:pPr>
            <a:fld id="{EB67E24A-A1FD-41D3-A0A4-2F7DDDF04A0B}" type="slidenum">
              <a:rPr lang="en-US"/>
              <a:pPr>
                <a:defRPr/>
              </a:pPr>
              <a:t>‹#›</a:t>
            </a:fld>
            <a:r>
              <a:rPr lang="en-US" dirty="0"/>
              <a:t>/11</a:t>
            </a:r>
          </a:p>
        </p:txBody>
      </p:sp>
    </p:spTree>
    <p:extLst>
      <p:ext uri="{BB962C8B-B14F-4D97-AF65-F5344CB8AC3E}">
        <p14:creationId xmlns:p14="http://schemas.microsoft.com/office/powerpoint/2010/main" val="2482979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tx2">
                  <a:lumMod val="60000"/>
                  <a:lumOff val="40000"/>
                </a:schemeClr>
              </a:buClr>
              <a:buSzPct val="80000"/>
              <a:buFont typeface="Wingdings" pitchFamily="2" charset="2"/>
              <a:buChar char="l"/>
              <a:defRPr>
                <a:latin typeface="Arial" pitchFamily="34" charset="0"/>
                <a:cs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pPr>
              <a:defRPr/>
            </a:pPr>
            <a:fld id="{38371AEF-FDA5-D44C-A745-6C1055F3C883}" type="datetime1">
              <a:rPr lang="en-US" smtClean="0"/>
              <a:t>10/13/21</a:t>
            </a:fld>
            <a:endParaRPr lang="en-US" dirty="0"/>
          </a:p>
        </p:txBody>
      </p:sp>
      <p:sp>
        <p:nvSpPr>
          <p:cNvPr id="5" name="Footer Placeholder 4"/>
          <p:cNvSpPr>
            <a:spLocks noGrp="1"/>
          </p:cNvSpPr>
          <p:nvPr>
            <p:ph type="ftr" sz="quarter" idx="11"/>
          </p:nvPr>
        </p:nvSpPr>
        <p:spPr>
          <a:xfrm>
            <a:off x="2667000" y="6356350"/>
            <a:ext cx="3886200" cy="365125"/>
          </a:xfrm>
        </p:spPr>
        <p:txBody>
          <a:bodyPr/>
          <a:lstStyle>
            <a:lvl1pPr>
              <a:defRPr>
                <a:latin typeface="Arial" pitchFamily="34" charset="0"/>
                <a:cs typeface="Arial" pitchFamily="34" charset="0"/>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pPr>
              <a:defRPr/>
            </a:pPr>
            <a:fld id="{017F965C-3CEB-45B2-B97C-76AD457A2442}" type="slidenum">
              <a:rPr lang="en-US" smtClean="0"/>
              <a:pPr>
                <a:defRPr/>
              </a:pPr>
              <a:t>‹#›</a:t>
            </a:fld>
            <a:r>
              <a:rPr lang="en-US" dirty="0"/>
              <a:t>/11</a:t>
            </a:r>
          </a:p>
        </p:txBody>
      </p:sp>
    </p:spTree>
    <p:extLst>
      <p:ext uri="{BB962C8B-B14F-4D97-AF65-F5344CB8AC3E}">
        <p14:creationId xmlns:p14="http://schemas.microsoft.com/office/powerpoint/2010/main" val="3860978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C6F24721-3339-4340-9958-3E156800CB55}" type="datetime1">
              <a:rPr lang="en-US" smtClean="0"/>
              <a:t>10/13/21</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vl1pPr>
          </a:lstStyle>
          <a:p>
            <a:pPr>
              <a:defRPr/>
            </a:pPr>
            <a:fld id="{7F37CAB4-F23C-43F4-B686-8E1D365D3A45}" type="slidenum">
              <a:rPr lang="en-US"/>
              <a:pPr>
                <a:defRPr/>
              </a:pPr>
              <a:t>‹#›</a:t>
            </a:fld>
            <a:r>
              <a:rPr lang="en-US" dirty="0"/>
              <a:t>/11</a:t>
            </a:r>
          </a:p>
        </p:txBody>
      </p:sp>
    </p:spTree>
    <p:extLst>
      <p:ext uri="{BB962C8B-B14F-4D97-AF65-F5344CB8AC3E}">
        <p14:creationId xmlns:p14="http://schemas.microsoft.com/office/powerpoint/2010/main" val="223679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94FCA8B9-BD44-4C4D-B752-CEDCCEEB9600}" type="datetime1">
              <a:rPr lang="en-US" smtClean="0"/>
              <a:t>10/13/21</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7" name="Slide Number Placeholder 5"/>
          <p:cNvSpPr>
            <a:spLocks noGrp="1"/>
          </p:cNvSpPr>
          <p:nvPr>
            <p:ph type="sldNum" sz="quarter" idx="12"/>
          </p:nvPr>
        </p:nvSpPr>
        <p:spPr/>
        <p:txBody>
          <a:bodyPr/>
          <a:lstStyle>
            <a:lvl1pPr>
              <a:defRPr/>
            </a:lvl1pPr>
          </a:lstStyle>
          <a:p>
            <a:pPr>
              <a:defRPr/>
            </a:pPr>
            <a:fld id="{A6F97DB9-6F1F-4587-B4D8-7611A9895928}" type="slidenum">
              <a:rPr lang="en-US"/>
              <a:pPr>
                <a:defRPr/>
              </a:pPr>
              <a:t>‹#›</a:t>
            </a:fld>
            <a:r>
              <a:rPr lang="en-US" dirty="0"/>
              <a:t>/11</a:t>
            </a:r>
          </a:p>
        </p:txBody>
      </p:sp>
    </p:spTree>
    <p:extLst>
      <p:ext uri="{BB962C8B-B14F-4D97-AF65-F5344CB8AC3E}">
        <p14:creationId xmlns:p14="http://schemas.microsoft.com/office/powerpoint/2010/main" val="3318395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D10E6A31-2341-3744-8D0B-47C2B3CDD6B1}" type="datetime1">
              <a:rPr lang="en-US" smtClean="0"/>
              <a:t>10/13/21</a:t>
            </a:fld>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9" name="Slide Number Placeholder 5"/>
          <p:cNvSpPr>
            <a:spLocks noGrp="1"/>
          </p:cNvSpPr>
          <p:nvPr>
            <p:ph type="sldNum" sz="quarter" idx="12"/>
          </p:nvPr>
        </p:nvSpPr>
        <p:spPr/>
        <p:txBody>
          <a:bodyPr/>
          <a:lstStyle>
            <a:lvl1pPr>
              <a:defRPr/>
            </a:lvl1pPr>
          </a:lstStyle>
          <a:p>
            <a:pPr>
              <a:defRPr/>
            </a:pPr>
            <a:fld id="{C8FEAE02-80AB-4832-B1BF-4E3BB3B6CC7E}" type="slidenum">
              <a:rPr lang="en-US"/>
              <a:pPr>
                <a:defRPr/>
              </a:pPr>
              <a:t>‹#›</a:t>
            </a:fld>
            <a:r>
              <a:rPr lang="en-US" dirty="0"/>
              <a:t>/11</a:t>
            </a:r>
          </a:p>
        </p:txBody>
      </p:sp>
    </p:spTree>
    <p:extLst>
      <p:ext uri="{BB962C8B-B14F-4D97-AF65-F5344CB8AC3E}">
        <p14:creationId xmlns:p14="http://schemas.microsoft.com/office/powerpoint/2010/main" val="1229378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C2FE8563-135D-EB43-B8B3-0D96008E3A2E}" type="datetime1">
              <a:rPr lang="en-US" smtClean="0"/>
              <a:t>10/13/21</a:t>
            </a:fld>
            <a:endParaRPr lang="en-US" dirty="0"/>
          </a:p>
        </p:txBody>
      </p:sp>
      <p:sp>
        <p:nvSpPr>
          <p:cNvPr id="4"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5" name="Slide Number Placeholder 5"/>
          <p:cNvSpPr>
            <a:spLocks noGrp="1"/>
          </p:cNvSpPr>
          <p:nvPr>
            <p:ph type="sldNum" sz="quarter" idx="12"/>
          </p:nvPr>
        </p:nvSpPr>
        <p:spPr/>
        <p:txBody>
          <a:bodyPr/>
          <a:lstStyle>
            <a:lvl1pPr>
              <a:defRPr/>
            </a:lvl1pPr>
          </a:lstStyle>
          <a:p>
            <a:pPr>
              <a:defRPr/>
            </a:pPr>
            <a:fld id="{CC0E600C-8C4E-4143-B853-68A70D9331C7}" type="slidenum">
              <a:rPr lang="en-US"/>
              <a:pPr>
                <a:defRPr/>
              </a:pPr>
              <a:t>‹#›</a:t>
            </a:fld>
            <a:r>
              <a:rPr lang="en-US" dirty="0"/>
              <a:t>/11</a:t>
            </a:r>
          </a:p>
        </p:txBody>
      </p:sp>
    </p:spTree>
    <p:extLst>
      <p:ext uri="{BB962C8B-B14F-4D97-AF65-F5344CB8AC3E}">
        <p14:creationId xmlns:p14="http://schemas.microsoft.com/office/powerpoint/2010/main" val="1438798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00E3BFF-A358-5C49-97B5-8D76E3307337}" type="datetime1">
              <a:rPr lang="en-US" smtClean="0"/>
              <a:t>10/13/21</a:t>
            </a:fld>
            <a:endParaRPr lang="en-US" dirty="0"/>
          </a:p>
        </p:txBody>
      </p:sp>
      <p:sp>
        <p:nvSpPr>
          <p:cNvPr id="3"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4" name="Slide Number Placeholder 5"/>
          <p:cNvSpPr>
            <a:spLocks noGrp="1"/>
          </p:cNvSpPr>
          <p:nvPr>
            <p:ph type="sldNum" sz="quarter" idx="12"/>
          </p:nvPr>
        </p:nvSpPr>
        <p:spPr/>
        <p:txBody>
          <a:bodyPr/>
          <a:lstStyle>
            <a:lvl1pPr>
              <a:defRPr/>
            </a:lvl1pPr>
          </a:lstStyle>
          <a:p>
            <a:pPr>
              <a:defRPr/>
            </a:pPr>
            <a:fld id="{6D14D644-7D5F-464F-ACE6-65B648A8CD0E}" type="slidenum">
              <a:rPr lang="en-US"/>
              <a:pPr>
                <a:defRPr/>
              </a:pPr>
              <a:t>‹#›</a:t>
            </a:fld>
            <a:r>
              <a:rPr lang="en-US" dirty="0"/>
              <a:t>/11</a:t>
            </a:r>
          </a:p>
        </p:txBody>
      </p:sp>
    </p:spTree>
    <p:extLst>
      <p:ext uri="{BB962C8B-B14F-4D97-AF65-F5344CB8AC3E}">
        <p14:creationId xmlns:p14="http://schemas.microsoft.com/office/powerpoint/2010/main" val="2051769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FC78652-24F7-F14B-8B69-2C6568B99234}" type="datetime1">
              <a:rPr lang="en-US" smtClean="0"/>
              <a:t>10/13/21</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7" name="Slide Number Placeholder 5"/>
          <p:cNvSpPr>
            <a:spLocks noGrp="1"/>
          </p:cNvSpPr>
          <p:nvPr>
            <p:ph type="sldNum" sz="quarter" idx="12"/>
          </p:nvPr>
        </p:nvSpPr>
        <p:spPr/>
        <p:txBody>
          <a:bodyPr/>
          <a:lstStyle>
            <a:lvl1pPr>
              <a:defRPr/>
            </a:lvl1pPr>
          </a:lstStyle>
          <a:p>
            <a:pPr>
              <a:defRPr/>
            </a:pPr>
            <a:fld id="{CC417B27-8B09-402C-8D0C-F158C101AFFB}" type="slidenum">
              <a:rPr lang="en-US"/>
              <a:pPr>
                <a:defRPr/>
              </a:pPr>
              <a:t>‹#›</a:t>
            </a:fld>
            <a:r>
              <a:rPr lang="en-US" dirty="0"/>
              <a:t>/11</a:t>
            </a:r>
          </a:p>
        </p:txBody>
      </p:sp>
    </p:spTree>
    <p:extLst>
      <p:ext uri="{BB962C8B-B14F-4D97-AF65-F5344CB8AC3E}">
        <p14:creationId xmlns:p14="http://schemas.microsoft.com/office/powerpoint/2010/main" val="3325677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0628E83-3DA7-8D4A-B453-2FBB49F3513D}" type="datetime1">
              <a:rPr lang="en-US" smtClean="0"/>
              <a:t>10/13/21</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7" name="Slide Number Placeholder 5"/>
          <p:cNvSpPr>
            <a:spLocks noGrp="1"/>
          </p:cNvSpPr>
          <p:nvPr>
            <p:ph type="sldNum" sz="quarter" idx="12"/>
          </p:nvPr>
        </p:nvSpPr>
        <p:spPr/>
        <p:txBody>
          <a:bodyPr/>
          <a:lstStyle>
            <a:lvl1pPr>
              <a:defRPr/>
            </a:lvl1pPr>
          </a:lstStyle>
          <a:p>
            <a:pPr>
              <a:defRPr/>
            </a:pPr>
            <a:fld id="{D45AB066-4475-48FE-A074-7E4CA38B9454}" type="slidenum">
              <a:rPr lang="en-US"/>
              <a:pPr>
                <a:defRPr/>
              </a:pPr>
              <a:t>‹#›</a:t>
            </a:fld>
            <a:r>
              <a:rPr lang="en-US" dirty="0"/>
              <a:t>/11</a:t>
            </a:r>
          </a:p>
        </p:txBody>
      </p:sp>
    </p:spTree>
    <p:extLst>
      <p:ext uri="{BB962C8B-B14F-4D97-AF65-F5344CB8AC3E}">
        <p14:creationId xmlns:p14="http://schemas.microsoft.com/office/powerpoint/2010/main" val="32898770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Arial" pitchFamily="34" charset="0"/>
                <a:cs typeface="Arial" pitchFamily="34" charset="0"/>
              </a:defRPr>
            </a:lvl1pPr>
          </a:lstStyle>
          <a:p>
            <a:pPr>
              <a:defRPr/>
            </a:pPr>
            <a:fld id="{BF6DA125-CD1A-AD49-BBDA-5D0FB8DD21C7}" type="datetime1">
              <a:rPr lang="en-US" smtClean="0"/>
              <a:t>10/13/21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pitchFamily="34" charset="0"/>
                <a:cs typeface="Arial" pitchFamily="34" charset="0"/>
              </a:defRPr>
            </a:lvl1pPr>
          </a:lstStyle>
          <a:p>
            <a:pPr>
              <a:defRPr/>
            </a:pPr>
            <a:r>
              <a:rPr lang="en-US" dirty="0"/>
              <a:t>Session 02 - Learning the Java Language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Arial" pitchFamily="34" charset="0"/>
                <a:cs typeface="Arial" pitchFamily="34" charset="0"/>
              </a:defRPr>
            </a:lvl1pPr>
          </a:lstStyle>
          <a:p>
            <a:pPr>
              <a:defRPr/>
            </a:pPr>
            <a:fld id="{2730B33F-D76C-4370-BF16-00D48C2939F7}" type="slidenum">
              <a:rPr lang="en-US" smtClean="0"/>
              <a:pPr>
                <a:defRPr/>
              </a:pPr>
              <a:t>‹#›</a:t>
            </a:fld>
            <a:r>
              <a:rPr lang="en-US" dirty="0"/>
              <a:t>/11</a:t>
            </a:r>
          </a:p>
        </p:txBody>
      </p:sp>
      <p:pic>
        <p:nvPicPr>
          <p:cNvPr id="1031" name="Picture 10"/>
          <p:cNvPicPr>
            <a:picLocks noChangeAspect="1" noChangeArrowheads="1"/>
          </p:cNvPicPr>
          <p:nvPr userDrawn="1"/>
        </p:nvPicPr>
        <p:blipFill>
          <a:blip r:embed="rId13">
            <a:extLst>
              <a:ext uri="{28A0092B-C50C-407E-A947-70E740481C1C}">
                <a14:useLocalDpi xmlns:a14="http://schemas.microsoft.com/office/drawing/2010/main" val="0"/>
              </a:ext>
            </a:extLst>
          </a:blip>
          <a:stretch>
            <a:fillRect/>
          </a:stretch>
        </p:blipFill>
        <p:spPr bwMode="auto">
          <a:xfrm>
            <a:off x="0" y="78105"/>
            <a:ext cx="1600200" cy="32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sldNum="0" hdr="0" ftr="0" dt="0"/>
  <p:txStyles>
    <p:titleStyle>
      <a:lvl1pPr algn="ctr" rtl="0" eaLnBrk="0" fontAlgn="base" hangingPunct="0">
        <a:spcBef>
          <a:spcPct val="0"/>
        </a:spcBef>
        <a:spcAft>
          <a:spcPct val="0"/>
        </a:spcAft>
        <a:defRPr sz="3600" b="1" kern="1200">
          <a:solidFill>
            <a:srgbClr val="002060"/>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15.jpg"/><Relationship Id="rId6"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1"/>
          <p:cNvSpPr>
            <a:spLocks noGrp="1"/>
          </p:cNvSpPr>
          <p:nvPr>
            <p:ph type="ctrTitle"/>
          </p:nvPr>
        </p:nvSpPr>
        <p:spPr>
          <a:xfrm>
            <a:off x="304800" y="1676400"/>
            <a:ext cx="8534400" cy="2438400"/>
          </a:xfrm>
        </p:spPr>
        <p:txBody>
          <a:bodyPr/>
          <a:lstStyle/>
          <a:p>
            <a:r>
              <a:rPr lang="vi-VN" dirty="0" smtClean="0"/>
              <a:t>Object Detection</a:t>
            </a:r>
            <a:endParaRPr lang="en-US" dirty="0"/>
          </a:p>
        </p:txBody>
      </p:sp>
    </p:spTree>
    <p:extLst>
      <p:ext uri="{BB962C8B-B14F-4D97-AF65-F5344CB8AC3E}">
        <p14:creationId xmlns:p14="http://schemas.microsoft.com/office/powerpoint/2010/main" val="428212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Face Detection</a:t>
            </a:r>
            <a:endParaRPr lang="en-US" sz="4000" dirty="0"/>
          </a:p>
        </p:txBody>
      </p:sp>
      <p:sp>
        <p:nvSpPr>
          <p:cNvPr id="7" name="Content Placeholder 2"/>
          <p:cNvSpPr>
            <a:spLocks noGrp="1"/>
          </p:cNvSpPr>
          <p:nvPr>
            <p:ph idx="1"/>
          </p:nvPr>
        </p:nvSpPr>
        <p:spPr>
          <a:xfrm>
            <a:off x="457200" y="1676400"/>
            <a:ext cx="8534400" cy="4679950"/>
          </a:xfrm>
        </p:spPr>
        <p:txBody>
          <a:bodyPr/>
          <a:lstStyle/>
          <a:p>
            <a:pPr>
              <a:lnSpc>
                <a:spcPct val="150000"/>
              </a:lnSpc>
            </a:pPr>
            <a:r>
              <a:rPr lang="en-US" sz="2000" dirty="0"/>
              <a:t>Face detection is that identifies human faces in digital </a:t>
            </a:r>
            <a:r>
              <a:rPr lang="en-US" sz="2000" dirty="0" smtClean="0"/>
              <a:t>image. It </a:t>
            </a:r>
            <a:r>
              <a:rPr lang="en-US" sz="2000" dirty="0"/>
              <a:t>refers to the psychological process by which humans locate and attend to faces in a visual </a:t>
            </a:r>
            <a:r>
              <a:rPr lang="en-US" sz="2000" dirty="0" smtClean="0"/>
              <a:t>scene.</a:t>
            </a:r>
          </a:p>
          <a:p>
            <a:pPr>
              <a:lnSpc>
                <a:spcPct val="150000"/>
              </a:lnSpc>
            </a:pPr>
            <a:r>
              <a:rPr lang="en-US" sz="1800" dirty="0"/>
              <a:t>Face-detection algorithms focus on the detection of frontal human </a:t>
            </a:r>
            <a:r>
              <a:rPr lang="en-US" sz="1800" dirty="0" smtClean="0"/>
              <a:t>faces.</a:t>
            </a:r>
          </a:p>
          <a:p>
            <a:pPr>
              <a:lnSpc>
                <a:spcPct val="150000"/>
              </a:lnSpc>
            </a:pPr>
            <a:r>
              <a:rPr lang="vi-VN" sz="1800" dirty="0" smtClean="0"/>
              <a:t>Face Features:</a:t>
            </a:r>
          </a:p>
          <a:p>
            <a:pPr lvl="1">
              <a:lnSpc>
                <a:spcPct val="150000"/>
              </a:lnSpc>
            </a:pPr>
            <a:r>
              <a:rPr lang="en-US" sz="1800" dirty="0"/>
              <a:t>E</a:t>
            </a:r>
            <a:r>
              <a:rPr lang="en-US" sz="1800" dirty="0" smtClean="0"/>
              <a:t>yes</a:t>
            </a:r>
          </a:p>
          <a:p>
            <a:pPr lvl="1">
              <a:lnSpc>
                <a:spcPct val="150000"/>
              </a:lnSpc>
            </a:pPr>
            <a:r>
              <a:rPr lang="en-US" sz="1800" dirty="0"/>
              <a:t>E</a:t>
            </a:r>
            <a:r>
              <a:rPr lang="en-US" sz="1800" dirty="0" smtClean="0"/>
              <a:t>yebrows</a:t>
            </a:r>
          </a:p>
          <a:p>
            <a:pPr lvl="1">
              <a:lnSpc>
                <a:spcPct val="150000"/>
              </a:lnSpc>
            </a:pPr>
            <a:r>
              <a:rPr lang="en-US" sz="1800" dirty="0" err="1" smtClean="0"/>
              <a:t>Nos</a:t>
            </a:r>
            <a:r>
              <a:rPr lang="vi-VN" sz="1800" dirty="0" smtClean="0"/>
              <a:t>e</a:t>
            </a:r>
          </a:p>
          <a:p>
            <a:pPr lvl="1">
              <a:lnSpc>
                <a:spcPct val="150000"/>
              </a:lnSpc>
            </a:pPr>
            <a:r>
              <a:rPr lang="en-US" sz="1800" dirty="0" smtClean="0"/>
              <a:t>Mouth</a:t>
            </a:r>
          </a:p>
          <a:p>
            <a:pPr lvl="1">
              <a:lnSpc>
                <a:spcPct val="150000"/>
              </a:lnSpc>
            </a:pPr>
            <a:r>
              <a:rPr lang="en-US" sz="1800" dirty="0"/>
              <a:t>J</a:t>
            </a:r>
            <a:r>
              <a:rPr lang="en-US" sz="1800" dirty="0" smtClean="0"/>
              <a:t>aw</a:t>
            </a:r>
            <a:endParaRPr lang="en-US" sz="1800" dirty="0"/>
          </a:p>
        </p:txBody>
      </p:sp>
    </p:spTree>
    <p:extLst>
      <p:ext uri="{BB962C8B-B14F-4D97-AF65-F5344CB8AC3E}">
        <p14:creationId xmlns:p14="http://schemas.microsoft.com/office/powerpoint/2010/main" val="15900794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Face Detection</a:t>
            </a:r>
            <a:endParaRPr lang="en-US" sz="4000" dirty="0"/>
          </a:p>
        </p:txBody>
      </p:sp>
      <p:sp>
        <p:nvSpPr>
          <p:cNvPr id="7" name="Content Placeholder 2"/>
          <p:cNvSpPr>
            <a:spLocks noGrp="1"/>
          </p:cNvSpPr>
          <p:nvPr>
            <p:ph idx="1"/>
          </p:nvPr>
        </p:nvSpPr>
        <p:spPr>
          <a:xfrm>
            <a:off x="6705600" y="2743200"/>
            <a:ext cx="2286000" cy="3613150"/>
          </a:xfrm>
        </p:spPr>
        <p:txBody>
          <a:bodyPr/>
          <a:lstStyle/>
          <a:p>
            <a:pPr>
              <a:lnSpc>
                <a:spcPct val="150000"/>
              </a:lnSpc>
            </a:pPr>
            <a:r>
              <a:rPr lang="vi-VN" sz="1800" smtClean="0"/>
              <a:t>Face </a:t>
            </a:r>
            <a:r>
              <a:rPr lang="vi-VN" sz="1800" dirty="0" smtClean="0"/>
              <a:t>Features:</a:t>
            </a:r>
          </a:p>
          <a:p>
            <a:pPr lvl="1">
              <a:lnSpc>
                <a:spcPct val="150000"/>
              </a:lnSpc>
            </a:pPr>
            <a:r>
              <a:rPr lang="en-US" sz="1800" dirty="0" smtClean="0"/>
              <a:t>Eyes</a:t>
            </a:r>
          </a:p>
          <a:p>
            <a:pPr lvl="1">
              <a:lnSpc>
                <a:spcPct val="150000"/>
              </a:lnSpc>
            </a:pPr>
            <a:r>
              <a:rPr lang="en-US" sz="1800" dirty="0" smtClean="0"/>
              <a:t>Eyebrows</a:t>
            </a:r>
          </a:p>
          <a:p>
            <a:pPr lvl="1">
              <a:lnSpc>
                <a:spcPct val="150000"/>
              </a:lnSpc>
            </a:pPr>
            <a:r>
              <a:rPr lang="en-US" sz="1800" dirty="0" err="1" smtClean="0"/>
              <a:t>Nos</a:t>
            </a:r>
            <a:r>
              <a:rPr lang="vi-VN" sz="1800" dirty="0" smtClean="0"/>
              <a:t>e</a:t>
            </a:r>
          </a:p>
          <a:p>
            <a:pPr lvl="1">
              <a:lnSpc>
                <a:spcPct val="150000"/>
              </a:lnSpc>
            </a:pPr>
            <a:r>
              <a:rPr lang="en-US" sz="1800" dirty="0" smtClean="0"/>
              <a:t>Mouth</a:t>
            </a:r>
          </a:p>
          <a:p>
            <a:pPr lvl="1">
              <a:lnSpc>
                <a:spcPct val="150000"/>
              </a:lnSpc>
            </a:pPr>
            <a:r>
              <a:rPr lang="en-US" sz="1800" dirty="0" smtClean="0"/>
              <a:t>Jaw</a:t>
            </a:r>
            <a:endParaRPr lang="en-US" sz="1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850742"/>
            <a:ext cx="5334000" cy="4626258"/>
          </a:xfrm>
          <a:prstGeom prst="rect">
            <a:avLst/>
          </a:prstGeom>
        </p:spPr>
      </p:pic>
    </p:spTree>
    <p:extLst>
      <p:ext uri="{BB962C8B-B14F-4D97-AF65-F5344CB8AC3E}">
        <p14:creationId xmlns:p14="http://schemas.microsoft.com/office/powerpoint/2010/main" val="13709738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Face Detection</a:t>
            </a:r>
            <a:br>
              <a:rPr lang="vi-VN" sz="4000" dirty="0" smtClean="0"/>
            </a:br>
            <a:r>
              <a:rPr lang="vi-VN" sz="4000" dirty="0" smtClean="0"/>
              <a:t>- </a:t>
            </a:r>
            <a:r>
              <a:rPr lang="en-US" sz="4000" b="0" dirty="0" err="1"/>
              <a:t>Haar</a:t>
            </a:r>
            <a:r>
              <a:rPr lang="en-US" sz="4000" b="0" dirty="0"/>
              <a:t> Cascade</a:t>
            </a:r>
          </a:p>
        </p:txBody>
      </p:sp>
      <p:sp>
        <p:nvSpPr>
          <p:cNvPr id="7" name="Content Placeholder 2"/>
          <p:cNvSpPr>
            <a:spLocks noGrp="1"/>
          </p:cNvSpPr>
          <p:nvPr>
            <p:ph idx="1"/>
          </p:nvPr>
        </p:nvSpPr>
        <p:spPr>
          <a:xfrm>
            <a:off x="457200" y="2133600"/>
            <a:ext cx="8534400" cy="4222750"/>
          </a:xfrm>
        </p:spPr>
        <p:txBody>
          <a:bodyPr/>
          <a:lstStyle/>
          <a:p>
            <a:pPr>
              <a:lnSpc>
                <a:spcPct val="150000"/>
              </a:lnSpc>
            </a:pPr>
            <a:r>
              <a:rPr lang="en-US" sz="2000" dirty="0"/>
              <a:t>The algorithm uses edge or line detection </a:t>
            </a:r>
            <a:r>
              <a:rPr lang="en-US" sz="2000" dirty="0" smtClean="0"/>
              <a:t>features</a:t>
            </a:r>
          </a:p>
          <a:p>
            <a:pPr>
              <a:lnSpc>
                <a:spcPct val="150000"/>
              </a:lnSpc>
            </a:pPr>
            <a:r>
              <a:rPr lang="en-US" sz="1800" dirty="0"/>
              <a:t>These features on the image makes it easy to find out the edges or the lines in the image, or to pick areas where there is a sudden change in the intensities of the pixels.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3673475"/>
            <a:ext cx="4495800" cy="2682875"/>
          </a:xfrm>
          <a:prstGeom prst="rect">
            <a:avLst/>
          </a:prstGeom>
        </p:spPr>
      </p:pic>
    </p:spTree>
    <p:extLst>
      <p:ext uri="{BB962C8B-B14F-4D97-AF65-F5344CB8AC3E}">
        <p14:creationId xmlns:p14="http://schemas.microsoft.com/office/powerpoint/2010/main" val="1619225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Face Detection</a:t>
            </a:r>
            <a:br>
              <a:rPr lang="vi-VN" sz="4000" dirty="0" smtClean="0"/>
            </a:br>
            <a:r>
              <a:rPr lang="vi-VN" sz="4000" dirty="0" smtClean="0"/>
              <a:t>- </a:t>
            </a:r>
            <a:r>
              <a:rPr lang="en-US" sz="4000" b="0" dirty="0" err="1"/>
              <a:t>Haar</a:t>
            </a:r>
            <a:r>
              <a:rPr lang="en-US" sz="4000" b="0" dirty="0"/>
              <a:t> Cascade</a:t>
            </a:r>
          </a:p>
        </p:txBody>
      </p:sp>
      <p:sp>
        <p:nvSpPr>
          <p:cNvPr id="7" name="Content Placeholder 2"/>
          <p:cNvSpPr>
            <a:spLocks noGrp="1"/>
          </p:cNvSpPr>
          <p:nvPr>
            <p:ph idx="1"/>
          </p:nvPr>
        </p:nvSpPr>
        <p:spPr>
          <a:xfrm>
            <a:off x="457200" y="2133600"/>
            <a:ext cx="8534400" cy="4222750"/>
          </a:xfrm>
        </p:spPr>
        <p:txBody>
          <a:bodyPr/>
          <a:lstStyle/>
          <a:p>
            <a:pPr>
              <a:lnSpc>
                <a:spcPct val="150000"/>
              </a:lnSpc>
            </a:pPr>
            <a:r>
              <a:rPr lang="en-US" sz="2000" dirty="0"/>
              <a:t>The </a:t>
            </a:r>
            <a:r>
              <a:rPr lang="en-US" sz="2000" dirty="0" err="1"/>
              <a:t>haar</a:t>
            </a:r>
            <a:r>
              <a:rPr lang="en-US" sz="2000" dirty="0"/>
              <a:t> calculation is done by finding out the difference of the average of the pixel values at the darker region and the average of the pixel values at the lighter region. If the difference is close to 1, then there is an edge detected.</a:t>
            </a:r>
            <a:endParaRPr lang="en-US" sz="1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7793" y="3657317"/>
            <a:ext cx="2374589" cy="2362200"/>
          </a:xfrm>
          <a:prstGeom prst="rect">
            <a:avLst/>
          </a:prstGeom>
        </p:spPr>
      </p:pic>
    </p:spTree>
    <p:extLst>
      <p:ext uri="{BB962C8B-B14F-4D97-AF65-F5344CB8AC3E}">
        <p14:creationId xmlns:p14="http://schemas.microsoft.com/office/powerpoint/2010/main" val="4860060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Face Detection</a:t>
            </a:r>
            <a:br>
              <a:rPr lang="vi-VN" sz="4000" dirty="0" smtClean="0"/>
            </a:br>
            <a:r>
              <a:rPr lang="vi-VN" sz="4000" dirty="0" smtClean="0"/>
              <a:t>- </a:t>
            </a:r>
            <a:r>
              <a:rPr lang="en-US" sz="4000" b="0" dirty="0" err="1"/>
              <a:t>Haar</a:t>
            </a:r>
            <a:r>
              <a:rPr lang="en-US" sz="4000" b="0" dirty="0"/>
              <a:t> Cascade</a:t>
            </a: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701" y="1828800"/>
            <a:ext cx="8534400" cy="3599490"/>
          </a:xfrm>
        </p:spPr>
      </p:pic>
    </p:spTree>
    <p:extLst>
      <p:ext uri="{BB962C8B-B14F-4D97-AF65-F5344CB8AC3E}">
        <p14:creationId xmlns:p14="http://schemas.microsoft.com/office/powerpoint/2010/main" val="2432534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Face Detection</a:t>
            </a:r>
            <a:br>
              <a:rPr lang="vi-VN" sz="4000" dirty="0" smtClean="0"/>
            </a:br>
            <a:r>
              <a:rPr lang="vi-VN" sz="4000" dirty="0" smtClean="0"/>
              <a:t>- </a:t>
            </a:r>
            <a:r>
              <a:rPr lang="en-US" sz="4000" b="0" dirty="0" err="1"/>
              <a:t>Haar</a:t>
            </a:r>
            <a:r>
              <a:rPr lang="en-US" sz="4000" b="0" dirty="0"/>
              <a:t> Cascade</a:t>
            </a:r>
          </a:p>
        </p:txBody>
      </p:sp>
      <p:sp>
        <p:nvSpPr>
          <p:cNvPr id="7" name="Content Placeholder 2"/>
          <p:cNvSpPr>
            <a:spLocks noGrp="1"/>
          </p:cNvSpPr>
          <p:nvPr>
            <p:ph idx="1"/>
          </p:nvPr>
        </p:nvSpPr>
        <p:spPr>
          <a:xfrm>
            <a:off x="457200" y="1676400"/>
            <a:ext cx="8534400" cy="4679950"/>
          </a:xfrm>
        </p:spPr>
        <p:txBody>
          <a:bodyPr/>
          <a:lstStyle/>
          <a:p>
            <a:pPr>
              <a:lnSpc>
                <a:spcPct val="150000"/>
              </a:lnSpc>
            </a:pPr>
            <a:r>
              <a:rPr lang="vi-VN" sz="2000" dirty="0" smtClean="0"/>
              <a:t>Steps:</a:t>
            </a:r>
          </a:p>
          <a:p>
            <a:pPr lvl="1">
              <a:lnSpc>
                <a:spcPct val="150000"/>
              </a:lnSpc>
            </a:pPr>
            <a:r>
              <a:rPr lang="en-US" sz="1800" dirty="0"/>
              <a:t>Step 1: The image (that has been sent to the classifier) is divided into small parts (or </a:t>
            </a:r>
            <a:r>
              <a:rPr lang="en-US" sz="1800" dirty="0" err="1"/>
              <a:t>subwindows</a:t>
            </a:r>
            <a:r>
              <a:rPr lang="en-US" sz="1800" dirty="0"/>
              <a:t> as shown in the illustration</a:t>
            </a:r>
            <a:r>
              <a:rPr lang="en-US" sz="1800" dirty="0" smtClean="0"/>
              <a:t>)</a:t>
            </a:r>
          </a:p>
          <a:p>
            <a:pPr lvl="1">
              <a:lnSpc>
                <a:spcPct val="150000"/>
              </a:lnSpc>
            </a:pPr>
            <a:r>
              <a:rPr lang="en-US" sz="1800" dirty="0" smtClean="0"/>
              <a:t>Step </a:t>
            </a:r>
            <a:r>
              <a:rPr lang="en-US" sz="1800" dirty="0"/>
              <a:t>2: We put N no of detectors in a cascading manner where each learns a combination of different types of features from images </a:t>
            </a:r>
            <a:r>
              <a:rPr lang="en-US" sz="1800" dirty="0" smtClean="0"/>
              <a:t>are </a:t>
            </a:r>
            <a:r>
              <a:rPr lang="en-US" sz="1800" dirty="0"/>
              <a:t>passed through. Supposedly when the feature extraction is done each sub-part is assigned a confidence value</a:t>
            </a:r>
            <a:r>
              <a:rPr lang="en-US" sz="1800" dirty="0" smtClean="0"/>
              <a:t>.</a:t>
            </a:r>
          </a:p>
          <a:p>
            <a:pPr lvl="1">
              <a:lnSpc>
                <a:spcPct val="150000"/>
              </a:lnSpc>
            </a:pPr>
            <a:r>
              <a:rPr lang="en-US" sz="1800" dirty="0" smtClean="0"/>
              <a:t>Step </a:t>
            </a:r>
            <a:r>
              <a:rPr lang="en-US" sz="1800" dirty="0"/>
              <a:t>3: Images (or sub-images) with the highest confidence are detected as face and are sent to the accumulator while the rest are rejected. Thus the cascade fetches the next frame/image if remaining and starts the process again.</a:t>
            </a:r>
          </a:p>
        </p:txBody>
      </p:sp>
    </p:spTree>
    <p:extLst>
      <p:ext uri="{BB962C8B-B14F-4D97-AF65-F5344CB8AC3E}">
        <p14:creationId xmlns:p14="http://schemas.microsoft.com/office/powerpoint/2010/main" val="1120286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Face Detection</a:t>
            </a:r>
            <a:br>
              <a:rPr lang="vi-VN" sz="4000" dirty="0" smtClean="0"/>
            </a:br>
            <a:r>
              <a:rPr lang="vi-VN" sz="4000" dirty="0" smtClean="0"/>
              <a:t>- </a:t>
            </a:r>
            <a:r>
              <a:rPr lang="en-US" sz="4000" b="0" dirty="0"/>
              <a:t>Histogram of oriented gradients</a:t>
            </a:r>
          </a:p>
        </p:txBody>
      </p:sp>
      <p:grpSp>
        <p:nvGrpSpPr>
          <p:cNvPr id="6" name="Group 5"/>
          <p:cNvGrpSpPr/>
          <p:nvPr/>
        </p:nvGrpSpPr>
        <p:grpSpPr>
          <a:xfrm>
            <a:off x="838200" y="2987211"/>
            <a:ext cx="7848600" cy="873590"/>
            <a:chOff x="223482" y="2987211"/>
            <a:chExt cx="8760222" cy="873590"/>
          </a:xfrm>
        </p:grpSpPr>
        <p:sp>
          <p:nvSpPr>
            <p:cNvPr id="8" name="Rectangle 7"/>
            <p:cNvSpPr/>
            <p:nvPr/>
          </p:nvSpPr>
          <p:spPr>
            <a:xfrm>
              <a:off x="2384348" y="2987211"/>
              <a:ext cx="1366785" cy="8735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Lato" panose="020B0604020202020204" charset="0"/>
                  <a:cs typeface="Lato" panose="020B0604020202020204" charset="0"/>
                </a:rPr>
                <a:t>1. </a:t>
              </a:r>
            </a:p>
            <a:p>
              <a:pPr algn="ctr"/>
              <a:r>
                <a:rPr lang="en-US" sz="1800" dirty="0">
                  <a:solidFill>
                    <a:schemeClr val="tx1"/>
                  </a:solidFill>
                  <a:latin typeface="Lato" panose="020B0604020202020204" charset="0"/>
                  <a:cs typeface="Lato" panose="020B0604020202020204" charset="0"/>
                </a:rPr>
                <a:t>Gradient extraction</a:t>
              </a:r>
            </a:p>
          </p:txBody>
        </p:sp>
        <p:sp>
          <p:nvSpPr>
            <p:cNvPr id="9" name="Rectangle 8"/>
            <p:cNvSpPr/>
            <p:nvPr/>
          </p:nvSpPr>
          <p:spPr>
            <a:xfrm>
              <a:off x="4188626" y="2987211"/>
              <a:ext cx="1366785" cy="8735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Lato" panose="020B0604020202020204" charset="0"/>
                  <a:cs typeface="Lato" panose="020B0604020202020204" charset="0"/>
                </a:rPr>
                <a:t>2. Histogram extraction</a:t>
              </a:r>
            </a:p>
          </p:txBody>
        </p:sp>
        <p:sp>
          <p:nvSpPr>
            <p:cNvPr id="10" name="Rectangle 9"/>
            <p:cNvSpPr/>
            <p:nvPr/>
          </p:nvSpPr>
          <p:spPr>
            <a:xfrm>
              <a:off x="5918451" y="2987211"/>
              <a:ext cx="817113" cy="8735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Lato" panose="020B0604020202020204" charset="0"/>
                  <a:cs typeface="Lato" panose="020B0604020202020204" charset="0"/>
                </a:rPr>
                <a:t>3. SVM</a:t>
              </a:r>
            </a:p>
          </p:txBody>
        </p:sp>
        <p:cxnSp>
          <p:nvCxnSpPr>
            <p:cNvPr id="11" name="Straight Arrow Connector 10"/>
            <p:cNvCxnSpPr/>
            <p:nvPr/>
          </p:nvCxnSpPr>
          <p:spPr>
            <a:xfrm flipV="1">
              <a:off x="1882272" y="3424006"/>
              <a:ext cx="50207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751133" y="3424006"/>
              <a:ext cx="43749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555411" y="3424006"/>
              <a:ext cx="3630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735564" y="3424006"/>
              <a:ext cx="4722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Parallelogram 14"/>
            <p:cNvSpPr/>
            <p:nvPr/>
          </p:nvSpPr>
          <p:spPr>
            <a:xfrm>
              <a:off x="7098604" y="2987212"/>
              <a:ext cx="1885100" cy="873588"/>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Lato" panose="020B0604020202020204" charset="0"/>
                  <a:cs typeface="Lato" panose="020B0604020202020204" charset="0"/>
                </a:rPr>
                <a:t>Human/Non-human face</a:t>
              </a:r>
            </a:p>
          </p:txBody>
        </p:sp>
        <p:sp>
          <p:nvSpPr>
            <p:cNvPr id="16" name="Parallelogram 15"/>
            <p:cNvSpPr/>
            <p:nvPr/>
          </p:nvSpPr>
          <p:spPr>
            <a:xfrm>
              <a:off x="223482" y="2987213"/>
              <a:ext cx="1767988" cy="873588"/>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Lato" panose="020B0604020202020204" charset="0"/>
                  <a:cs typeface="Lato" panose="020B0604020202020204" charset="0"/>
                </a:rPr>
                <a:t>I</a:t>
              </a:r>
              <a:r>
                <a:rPr lang="vi-VN" dirty="0" smtClean="0">
                  <a:solidFill>
                    <a:schemeClr val="tx1"/>
                  </a:solidFill>
                  <a:latin typeface="Lato" panose="020B0604020202020204" charset="0"/>
                  <a:cs typeface="Lato" panose="020B0604020202020204" charset="0"/>
                </a:rPr>
                <a:t>nput image</a:t>
              </a:r>
              <a:endParaRPr lang="en-US" dirty="0">
                <a:solidFill>
                  <a:schemeClr val="tx1"/>
                </a:solidFill>
                <a:latin typeface="Lato" panose="020B0604020202020204" charset="0"/>
                <a:cs typeface="Lato" panose="020B0604020202020204" charset="0"/>
              </a:endParaRPr>
            </a:p>
          </p:txBody>
        </p:sp>
      </p:grpSp>
    </p:spTree>
    <p:extLst>
      <p:ext uri="{BB962C8B-B14F-4D97-AF65-F5344CB8AC3E}">
        <p14:creationId xmlns:p14="http://schemas.microsoft.com/office/powerpoint/2010/main" val="18756418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Face Detection</a:t>
            </a:r>
            <a:br>
              <a:rPr lang="vi-VN" sz="4000" dirty="0" smtClean="0"/>
            </a:br>
            <a:r>
              <a:rPr lang="vi-VN" sz="4000" dirty="0" smtClean="0"/>
              <a:t>- </a:t>
            </a:r>
            <a:r>
              <a:rPr lang="en-US" sz="4000" b="0" dirty="0"/>
              <a:t>Histogram of oriented gradients</a:t>
            </a:r>
          </a:p>
        </p:txBody>
      </p:sp>
      <p:sp>
        <p:nvSpPr>
          <p:cNvPr id="7" name="Content Placeholder 2"/>
          <p:cNvSpPr>
            <a:spLocks noGrp="1"/>
          </p:cNvSpPr>
          <p:nvPr>
            <p:ph idx="1"/>
          </p:nvPr>
        </p:nvSpPr>
        <p:spPr>
          <a:xfrm>
            <a:off x="228600" y="1828800"/>
            <a:ext cx="8763000" cy="4527550"/>
          </a:xfrm>
        </p:spPr>
        <p:txBody>
          <a:bodyPr/>
          <a:lstStyle/>
          <a:p>
            <a:pPr>
              <a:lnSpc>
                <a:spcPct val="150000"/>
              </a:lnSpc>
            </a:pPr>
            <a:r>
              <a:rPr lang="en-US" sz="1900" dirty="0"/>
              <a:t>An image gradient is a directional change in the intensity or color in an image. </a:t>
            </a:r>
            <a:endParaRPr lang="en-US" sz="1900" dirty="0" smtClean="0"/>
          </a:p>
          <a:p>
            <a:pPr>
              <a:lnSpc>
                <a:spcPct val="150000"/>
              </a:lnSpc>
            </a:pPr>
            <a:r>
              <a:rPr lang="en-US" sz="1900" dirty="0" smtClean="0"/>
              <a:t>Gradients </a:t>
            </a:r>
            <a:r>
              <a:rPr lang="en-US" sz="1900" dirty="0"/>
              <a:t>can be used for extracting the useful information (structure, </a:t>
            </a:r>
            <a:r>
              <a:rPr lang="en-US" sz="1900" dirty="0" smtClean="0"/>
              <a:t>feature</a:t>
            </a:r>
            <a:r>
              <a:rPr lang="en-US" sz="1900" dirty="0"/>
              <a:t>, and properties of objects) from images.</a:t>
            </a:r>
            <a:endParaRPr lang="en-US" sz="1900" dirty="0" smtClean="0"/>
          </a:p>
          <a:p>
            <a:pPr>
              <a:lnSpc>
                <a:spcPct val="150000"/>
              </a:lnSpc>
            </a:pPr>
            <a:r>
              <a:rPr lang="en-US" sz="1900" dirty="0"/>
              <a:t>Purpose: To calculate the magnitude and direction of </a:t>
            </a:r>
            <a:r>
              <a:rPr lang="en-US" sz="1900" dirty="0" smtClean="0"/>
              <a:t>gradient</a:t>
            </a:r>
            <a:endParaRPr lang="en-US" sz="19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3902" y="4061619"/>
            <a:ext cx="4548996" cy="2570700"/>
          </a:xfrm>
          <a:prstGeom prst="rect">
            <a:avLst/>
          </a:prstGeom>
        </p:spPr>
      </p:pic>
      <p:sp>
        <p:nvSpPr>
          <p:cNvPr id="6" name="TextBox 5"/>
          <p:cNvSpPr txBox="1"/>
          <p:nvPr/>
        </p:nvSpPr>
        <p:spPr>
          <a:xfrm>
            <a:off x="638915" y="5085810"/>
            <a:ext cx="3352800" cy="1077218"/>
          </a:xfrm>
          <a:prstGeom prst="rect">
            <a:avLst/>
          </a:prstGeom>
          <a:noFill/>
        </p:spPr>
        <p:txBody>
          <a:bodyPr wrap="square" rtlCol="0">
            <a:spAutoFit/>
          </a:bodyPr>
          <a:lstStyle/>
          <a:p>
            <a:pPr algn="ctr"/>
            <a:r>
              <a:rPr lang="en-US" sz="1600" dirty="0">
                <a:solidFill>
                  <a:schemeClr val="tx2">
                    <a:lumMod val="50000"/>
                  </a:schemeClr>
                </a:solidFill>
                <a:latin typeface="Lato" panose="020B0604020202020204" charset="0"/>
                <a:cs typeface="Lato" panose="020B0604020202020204" charset="0"/>
              </a:rPr>
              <a:t>Two types of gradients, with </a:t>
            </a:r>
            <a:r>
              <a:rPr lang="en-US" sz="1600" b="1" dirty="0">
                <a:solidFill>
                  <a:schemeClr val="tx2">
                    <a:lumMod val="50000"/>
                  </a:schemeClr>
                </a:solidFill>
                <a:latin typeface="Lato" panose="020B0604020202020204" charset="0"/>
                <a:cs typeface="Lato" panose="020B0604020202020204" charset="0"/>
              </a:rPr>
              <a:t>blue arrows </a:t>
            </a:r>
            <a:r>
              <a:rPr lang="en-US" sz="1600" dirty="0">
                <a:solidFill>
                  <a:schemeClr val="tx2">
                    <a:lumMod val="50000"/>
                  </a:schemeClr>
                </a:solidFill>
                <a:latin typeface="Lato" panose="020B0604020202020204" charset="0"/>
                <a:cs typeface="Lato" panose="020B0604020202020204" charset="0"/>
              </a:rPr>
              <a:t>to </a:t>
            </a:r>
            <a:r>
              <a:rPr lang="en-US" sz="1600" b="1" dirty="0">
                <a:solidFill>
                  <a:schemeClr val="tx2">
                    <a:lumMod val="50000"/>
                  </a:schemeClr>
                </a:solidFill>
                <a:latin typeface="Lato" panose="020B0604020202020204" charset="0"/>
                <a:cs typeface="Lato" panose="020B0604020202020204" charset="0"/>
              </a:rPr>
              <a:t>indicate</a:t>
            </a:r>
            <a:r>
              <a:rPr lang="en-US" sz="1600" dirty="0">
                <a:solidFill>
                  <a:schemeClr val="tx2">
                    <a:lumMod val="50000"/>
                  </a:schemeClr>
                </a:solidFill>
                <a:latin typeface="Lato" panose="020B0604020202020204" charset="0"/>
                <a:cs typeface="Lato" panose="020B0604020202020204" charset="0"/>
              </a:rPr>
              <a:t> the </a:t>
            </a:r>
            <a:r>
              <a:rPr lang="en-US" sz="1600" b="1" dirty="0">
                <a:solidFill>
                  <a:schemeClr val="tx2">
                    <a:lumMod val="50000"/>
                  </a:schemeClr>
                </a:solidFill>
                <a:latin typeface="Lato" panose="020B0604020202020204" charset="0"/>
                <a:cs typeface="Lato" panose="020B0604020202020204" charset="0"/>
              </a:rPr>
              <a:t>direction</a:t>
            </a:r>
            <a:r>
              <a:rPr lang="en-US" sz="1600" dirty="0">
                <a:solidFill>
                  <a:schemeClr val="tx2">
                    <a:lumMod val="50000"/>
                  </a:schemeClr>
                </a:solidFill>
                <a:latin typeface="Lato" panose="020B0604020202020204" charset="0"/>
                <a:cs typeface="Lato" panose="020B0604020202020204" charset="0"/>
              </a:rPr>
              <a:t> of the gradient. </a:t>
            </a:r>
            <a:r>
              <a:rPr lang="en-US" sz="1600" b="1" dirty="0">
                <a:solidFill>
                  <a:schemeClr val="tx2">
                    <a:lumMod val="50000"/>
                  </a:schemeClr>
                </a:solidFill>
                <a:latin typeface="Lato" panose="020B0604020202020204" charset="0"/>
                <a:cs typeface="Lato" panose="020B0604020202020204" charset="0"/>
              </a:rPr>
              <a:t>Dark areas</a:t>
            </a:r>
            <a:r>
              <a:rPr lang="en-US" sz="1600" dirty="0">
                <a:solidFill>
                  <a:schemeClr val="tx2">
                    <a:lumMod val="50000"/>
                  </a:schemeClr>
                </a:solidFill>
                <a:latin typeface="Lato" panose="020B0604020202020204" charset="0"/>
                <a:cs typeface="Lato" panose="020B0604020202020204" charset="0"/>
              </a:rPr>
              <a:t> indicate </a:t>
            </a:r>
            <a:r>
              <a:rPr lang="en-US" sz="1600" b="1" dirty="0">
                <a:solidFill>
                  <a:schemeClr val="tx2">
                    <a:lumMod val="50000"/>
                  </a:schemeClr>
                </a:solidFill>
                <a:latin typeface="Lato" panose="020B0604020202020204" charset="0"/>
                <a:cs typeface="Lato" panose="020B0604020202020204" charset="0"/>
              </a:rPr>
              <a:t>higher values</a:t>
            </a:r>
          </a:p>
        </p:txBody>
      </p:sp>
    </p:spTree>
    <p:extLst>
      <p:ext uri="{BB962C8B-B14F-4D97-AF65-F5344CB8AC3E}">
        <p14:creationId xmlns:p14="http://schemas.microsoft.com/office/powerpoint/2010/main" val="20596434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Face Detection</a:t>
            </a:r>
            <a:br>
              <a:rPr lang="vi-VN" sz="4000" dirty="0" smtClean="0"/>
            </a:br>
            <a:r>
              <a:rPr lang="vi-VN" sz="4000" dirty="0" smtClean="0"/>
              <a:t>- </a:t>
            </a:r>
            <a:r>
              <a:rPr lang="en-US" sz="4000" b="0" dirty="0"/>
              <a:t>Histogram of oriented gradients</a:t>
            </a:r>
          </a:p>
        </p:txBody>
      </p:sp>
      <p:sp>
        <p:nvSpPr>
          <p:cNvPr id="7" name="Content Placeholder 2"/>
          <p:cNvSpPr>
            <a:spLocks noGrp="1"/>
          </p:cNvSpPr>
          <p:nvPr>
            <p:ph idx="1"/>
          </p:nvPr>
        </p:nvSpPr>
        <p:spPr>
          <a:xfrm>
            <a:off x="228600" y="1828800"/>
            <a:ext cx="8763000" cy="4527550"/>
          </a:xfrm>
        </p:spPr>
        <p:txBody>
          <a:bodyPr/>
          <a:lstStyle/>
          <a:p>
            <a:pPr>
              <a:lnSpc>
                <a:spcPct val="150000"/>
              </a:lnSpc>
            </a:pPr>
            <a:r>
              <a:rPr lang="en-US" sz="1900" dirty="0"/>
              <a:t>In face images, the important features of the size, shape, and face orientation are in points of the lines of eyes, nose, lips, and cheekbones</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0751"/>
          <a:stretch/>
        </p:blipFill>
        <p:spPr>
          <a:xfrm>
            <a:off x="2109159" y="2895600"/>
            <a:ext cx="3055682" cy="3235048"/>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13516"/>
          <a:stretch/>
        </p:blipFill>
        <p:spPr>
          <a:xfrm>
            <a:off x="6736959" y="3345734"/>
            <a:ext cx="1811339" cy="2784915"/>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t="12887"/>
          <a:stretch/>
        </p:blipFill>
        <p:spPr>
          <a:xfrm>
            <a:off x="471577" y="4228603"/>
            <a:ext cx="1637582" cy="1902046"/>
          </a:xfrm>
          <a:prstGeom prst="rect">
            <a:avLst/>
          </a:prstGeom>
        </p:spPr>
      </p:pic>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t="15054"/>
          <a:stretch/>
        </p:blipFill>
        <p:spPr>
          <a:xfrm>
            <a:off x="5508773" y="4275899"/>
            <a:ext cx="1228186" cy="1854749"/>
          </a:xfrm>
          <a:prstGeom prst="rect">
            <a:avLst/>
          </a:prstGeom>
        </p:spPr>
      </p:pic>
      <p:sp>
        <p:nvSpPr>
          <p:cNvPr id="13" name="TextBox 12"/>
          <p:cNvSpPr txBox="1"/>
          <p:nvPr/>
        </p:nvSpPr>
        <p:spPr>
          <a:xfrm>
            <a:off x="2282292" y="6203793"/>
            <a:ext cx="5195653" cy="369332"/>
          </a:xfrm>
          <a:prstGeom prst="rect">
            <a:avLst/>
          </a:prstGeom>
          <a:noFill/>
        </p:spPr>
        <p:txBody>
          <a:bodyPr wrap="none" rtlCol="0">
            <a:spAutoFit/>
          </a:bodyPr>
          <a:lstStyle/>
          <a:p>
            <a:r>
              <a:rPr lang="en-US" sz="1800" b="1" dirty="0">
                <a:solidFill>
                  <a:schemeClr val="tx2">
                    <a:lumMod val="50000"/>
                  </a:schemeClr>
                </a:solidFill>
                <a:latin typeface="Lato" panose="020B0604020202020204" charset="0"/>
                <a:cs typeface="Lato" panose="020B0604020202020204" charset="0"/>
              </a:rPr>
              <a:t>Images after calculating magnitude and direction</a:t>
            </a:r>
          </a:p>
        </p:txBody>
      </p:sp>
    </p:spTree>
    <p:extLst>
      <p:ext uri="{BB962C8B-B14F-4D97-AF65-F5344CB8AC3E}">
        <p14:creationId xmlns:p14="http://schemas.microsoft.com/office/powerpoint/2010/main" val="19767146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Face Detection</a:t>
            </a:r>
            <a:br>
              <a:rPr lang="vi-VN" sz="4000" dirty="0" smtClean="0"/>
            </a:br>
            <a:r>
              <a:rPr lang="vi-VN" sz="4000" dirty="0" smtClean="0"/>
              <a:t>- </a:t>
            </a:r>
            <a:r>
              <a:rPr lang="en-US" sz="4000" b="0" dirty="0"/>
              <a:t>Histogram of oriented gradients</a:t>
            </a:r>
          </a:p>
        </p:txBody>
      </p:sp>
      <p:sp>
        <p:nvSpPr>
          <p:cNvPr id="7" name="Content Placeholder 2"/>
          <p:cNvSpPr>
            <a:spLocks noGrp="1"/>
          </p:cNvSpPr>
          <p:nvPr>
            <p:ph idx="1"/>
          </p:nvPr>
        </p:nvSpPr>
        <p:spPr>
          <a:xfrm>
            <a:off x="228600" y="1828800"/>
            <a:ext cx="6096000" cy="4527550"/>
          </a:xfrm>
        </p:spPr>
        <p:txBody>
          <a:bodyPr/>
          <a:lstStyle/>
          <a:p>
            <a:pPr>
              <a:lnSpc>
                <a:spcPct val="150000"/>
              </a:lnSpc>
            </a:pPr>
            <a:r>
              <a:rPr lang="en-US" sz="1900" dirty="0"/>
              <a:t>We use a window slide on frame from left to right and top to bottom to calculate magnitude and direction for every </a:t>
            </a:r>
            <a:r>
              <a:rPr lang="en-US" sz="1900" dirty="0" smtClean="0"/>
              <a:t>pixel</a:t>
            </a:r>
          </a:p>
          <a:p>
            <a:pPr>
              <a:lnSpc>
                <a:spcPct val="150000"/>
              </a:lnSpc>
            </a:pPr>
            <a:r>
              <a:rPr lang="en-US" sz="1900" dirty="0" smtClean="0"/>
              <a:t>To </a:t>
            </a:r>
            <a:r>
              <a:rPr lang="en-US" sz="1900" dirty="0"/>
              <a:t>detect face from multiple scales and locations, we slide with 4 sizes of window concurrently</a:t>
            </a:r>
            <a:r>
              <a:rPr lang="en-US" sz="1900" dirty="0" smtClean="0"/>
              <a:t>:</a:t>
            </a:r>
          </a:p>
          <a:p>
            <a:pPr lvl="1">
              <a:lnSpc>
                <a:spcPct val="150000"/>
              </a:lnSpc>
            </a:pPr>
            <a:r>
              <a:rPr lang="en-US" sz="1500" dirty="0" smtClean="0"/>
              <a:t>108x108</a:t>
            </a:r>
          </a:p>
          <a:p>
            <a:pPr lvl="1">
              <a:lnSpc>
                <a:spcPct val="150000"/>
              </a:lnSpc>
            </a:pPr>
            <a:r>
              <a:rPr lang="en-US" sz="1500" dirty="0" smtClean="0"/>
              <a:t>90x90</a:t>
            </a:r>
          </a:p>
          <a:p>
            <a:pPr lvl="1">
              <a:lnSpc>
                <a:spcPct val="150000"/>
              </a:lnSpc>
            </a:pPr>
            <a:r>
              <a:rPr lang="en-US" sz="1500" dirty="0" smtClean="0"/>
              <a:t>74x74</a:t>
            </a:r>
          </a:p>
          <a:p>
            <a:pPr lvl="1">
              <a:lnSpc>
                <a:spcPct val="150000"/>
              </a:lnSpc>
            </a:pPr>
            <a:r>
              <a:rPr lang="en-US" sz="1500" dirty="0" smtClean="0"/>
              <a:t>62x62</a:t>
            </a:r>
            <a:endParaRPr lang="en-US" sz="15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2209800"/>
            <a:ext cx="2438400" cy="3590925"/>
          </a:xfrm>
          <a:prstGeom prst="rect">
            <a:avLst/>
          </a:prstGeom>
        </p:spPr>
      </p:pic>
    </p:spTree>
    <p:extLst>
      <p:ext uri="{BB962C8B-B14F-4D97-AF65-F5344CB8AC3E}">
        <p14:creationId xmlns:p14="http://schemas.microsoft.com/office/powerpoint/2010/main" val="2910796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p:cNvSpPr>
          <p:nvPr>
            <p:ph type="title"/>
          </p:nvPr>
        </p:nvSpPr>
        <p:spPr>
          <a:xfrm>
            <a:off x="449855" y="457200"/>
            <a:ext cx="8229600" cy="639762"/>
          </a:xfrm>
        </p:spPr>
        <p:txBody>
          <a:bodyPr/>
          <a:lstStyle/>
          <a:p>
            <a:r>
              <a:rPr lang="en-US" sz="4000" dirty="0" smtClean="0"/>
              <a:t>Objectives</a:t>
            </a:r>
            <a:endParaRPr lang="en-US" sz="4000" dirty="0"/>
          </a:p>
        </p:txBody>
      </p:sp>
      <p:sp>
        <p:nvSpPr>
          <p:cNvPr id="3077" name="Rectangle 3"/>
          <p:cNvSpPr>
            <a:spLocks noGrp="1"/>
          </p:cNvSpPr>
          <p:nvPr>
            <p:ph type="body" idx="1"/>
          </p:nvPr>
        </p:nvSpPr>
        <p:spPr>
          <a:xfrm>
            <a:off x="480151" y="1447800"/>
            <a:ext cx="8458200" cy="4596138"/>
          </a:xfrm>
        </p:spPr>
        <p:txBody>
          <a:bodyPr/>
          <a:lstStyle/>
          <a:p>
            <a:pPr>
              <a:lnSpc>
                <a:spcPct val="150000"/>
              </a:lnSpc>
              <a:buClrTx/>
              <a:buSzTx/>
              <a:buFont typeface="Arial" charset="0"/>
              <a:buChar char="•"/>
            </a:pPr>
            <a:r>
              <a:rPr lang="vi-VN" sz="3000" dirty="0" smtClean="0">
                <a:latin typeface="Calibri" charset="0"/>
                <a:ea typeface="Calibri" charset="0"/>
                <a:cs typeface="Calibri" charset="0"/>
              </a:rPr>
              <a:t>What is Object Detection?</a:t>
            </a:r>
          </a:p>
          <a:p>
            <a:pPr>
              <a:lnSpc>
                <a:spcPct val="150000"/>
              </a:lnSpc>
              <a:buClrTx/>
              <a:buSzTx/>
              <a:buFont typeface="Arial" charset="0"/>
              <a:buChar char="•"/>
            </a:pPr>
            <a:r>
              <a:rPr lang="vi-VN" sz="3000" dirty="0" smtClean="0">
                <a:latin typeface="Calibri" charset="0"/>
                <a:ea typeface="Calibri" charset="0"/>
                <a:cs typeface="Calibri" charset="0"/>
              </a:rPr>
              <a:t>The </a:t>
            </a:r>
            <a:r>
              <a:rPr lang="en-US" sz="3000" dirty="0">
                <a:latin typeface="Calibri" charset="0"/>
                <a:ea typeface="Calibri" charset="0"/>
                <a:cs typeface="Calibri" charset="0"/>
              </a:rPr>
              <a:t>t</a:t>
            </a:r>
            <a:r>
              <a:rPr lang="en-US" sz="3000" dirty="0" smtClean="0">
                <a:latin typeface="Calibri" charset="0"/>
                <a:ea typeface="Calibri" charset="0"/>
                <a:cs typeface="Calibri" charset="0"/>
              </a:rPr>
              <a:t>echniques </a:t>
            </a:r>
            <a:r>
              <a:rPr lang="en-US" sz="3000" dirty="0">
                <a:latin typeface="Calibri" charset="0"/>
                <a:ea typeface="Calibri" charset="0"/>
                <a:cs typeface="Calibri" charset="0"/>
              </a:rPr>
              <a:t>used in object </a:t>
            </a:r>
            <a:r>
              <a:rPr lang="en-US" sz="3000" dirty="0" smtClean="0">
                <a:latin typeface="Calibri" charset="0"/>
                <a:ea typeface="Calibri" charset="0"/>
                <a:cs typeface="Calibri" charset="0"/>
              </a:rPr>
              <a:t>detection.</a:t>
            </a:r>
          </a:p>
          <a:p>
            <a:pPr>
              <a:lnSpc>
                <a:spcPct val="150000"/>
              </a:lnSpc>
              <a:buClrTx/>
              <a:buSzTx/>
              <a:buFont typeface="Arial" charset="0"/>
              <a:buChar char="•"/>
            </a:pPr>
            <a:r>
              <a:rPr lang="en-US" sz="3000" dirty="0">
                <a:latin typeface="Calibri" charset="0"/>
                <a:ea typeface="Calibri" charset="0"/>
                <a:cs typeface="Calibri" charset="0"/>
              </a:rPr>
              <a:t>L</a:t>
            </a:r>
            <a:r>
              <a:rPr lang="en-US" sz="3000" dirty="0" smtClean="0">
                <a:latin typeface="Calibri" charset="0"/>
                <a:ea typeface="Calibri" charset="0"/>
                <a:cs typeface="Calibri" charset="0"/>
              </a:rPr>
              <a:t>earn </a:t>
            </a:r>
            <a:r>
              <a:rPr lang="en-US" sz="3000" dirty="0">
                <a:latin typeface="Calibri" charset="0"/>
                <a:ea typeface="Calibri" charset="0"/>
                <a:cs typeface="Calibri" charset="0"/>
              </a:rPr>
              <a:t>about face </a:t>
            </a:r>
            <a:r>
              <a:rPr lang="en-US" sz="3000" dirty="0" smtClean="0">
                <a:latin typeface="Calibri" charset="0"/>
                <a:ea typeface="Calibri" charset="0"/>
                <a:cs typeface="Calibri" charset="0"/>
              </a:rPr>
              <a:t>detection</a:t>
            </a:r>
          </a:p>
          <a:p>
            <a:pPr>
              <a:lnSpc>
                <a:spcPct val="150000"/>
              </a:lnSpc>
              <a:buClrTx/>
              <a:buSzTx/>
              <a:buFont typeface="Arial" charset="0"/>
              <a:buChar char="•"/>
            </a:pPr>
            <a:r>
              <a:rPr lang="en-US" sz="3000" dirty="0" smtClean="0">
                <a:latin typeface="Calibri" charset="0"/>
                <a:ea typeface="Calibri" charset="0"/>
                <a:cs typeface="Calibri" charset="0"/>
              </a:rPr>
              <a:t>Pedestrian detection</a:t>
            </a:r>
          </a:p>
          <a:p>
            <a:pPr>
              <a:lnSpc>
                <a:spcPct val="150000"/>
              </a:lnSpc>
              <a:buClrTx/>
              <a:buSzTx/>
              <a:buFont typeface="Arial" charset="0"/>
              <a:buChar char="•"/>
            </a:pPr>
            <a:r>
              <a:rPr lang="en-US" sz="3000" dirty="0" smtClean="0">
                <a:latin typeface="Calibri" charset="0"/>
                <a:ea typeface="Calibri" charset="0"/>
                <a:cs typeface="Calibri" charset="0"/>
              </a:rPr>
              <a:t>Applications </a:t>
            </a:r>
            <a:r>
              <a:rPr lang="en-US" sz="3000" dirty="0">
                <a:latin typeface="Calibri" charset="0"/>
                <a:ea typeface="Calibri" charset="0"/>
                <a:cs typeface="Calibri" charset="0"/>
              </a:rPr>
              <a:t>of face </a:t>
            </a:r>
            <a:r>
              <a:rPr lang="en-US" sz="3000" dirty="0" smtClean="0">
                <a:latin typeface="Calibri" charset="0"/>
                <a:ea typeface="Calibri" charset="0"/>
                <a:cs typeface="Calibri" charset="0"/>
              </a:rPr>
              <a:t>detection</a:t>
            </a:r>
          </a:p>
          <a:p>
            <a:pPr>
              <a:lnSpc>
                <a:spcPct val="150000"/>
              </a:lnSpc>
              <a:buClrTx/>
              <a:buSzTx/>
              <a:buFont typeface="Arial" charset="0"/>
              <a:buChar char="•"/>
            </a:pPr>
            <a:r>
              <a:rPr lang="vi-VN" sz="3000" dirty="0" smtClean="0">
                <a:latin typeface="Calibri" charset="0"/>
                <a:ea typeface="Calibri" charset="0"/>
                <a:cs typeface="Calibri" charset="0"/>
              </a:rPr>
              <a:t>Object detection challenges</a:t>
            </a:r>
            <a:endParaRPr lang="en-US" sz="3000" dirty="0" smtClean="0">
              <a:latin typeface="Calibri" charset="0"/>
              <a:ea typeface="Calibri" charset="0"/>
              <a:cs typeface="Calibri" charset="0"/>
            </a:endParaRPr>
          </a:p>
        </p:txBody>
      </p:sp>
    </p:spTree>
    <p:extLst>
      <p:ext uri="{BB962C8B-B14F-4D97-AF65-F5344CB8AC3E}">
        <p14:creationId xmlns:p14="http://schemas.microsoft.com/office/powerpoint/2010/main" val="29716452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Face Detection</a:t>
            </a:r>
            <a:br>
              <a:rPr lang="vi-VN" sz="4000" dirty="0" smtClean="0"/>
            </a:br>
            <a:r>
              <a:rPr lang="vi-VN" sz="4000" dirty="0" smtClean="0"/>
              <a:t>- </a:t>
            </a:r>
            <a:r>
              <a:rPr lang="en-US" sz="4000" b="0" dirty="0"/>
              <a:t>Histogram of oriented gradients</a:t>
            </a:r>
          </a:p>
        </p:txBody>
      </p:sp>
      <p:sp>
        <p:nvSpPr>
          <p:cNvPr id="7" name="Content Placeholder 2"/>
          <p:cNvSpPr>
            <a:spLocks noGrp="1"/>
          </p:cNvSpPr>
          <p:nvPr>
            <p:ph idx="1"/>
          </p:nvPr>
        </p:nvSpPr>
        <p:spPr>
          <a:xfrm>
            <a:off x="914400" y="3962400"/>
            <a:ext cx="8077200" cy="2393950"/>
          </a:xfrm>
        </p:spPr>
        <p:txBody>
          <a:bodyPr/>
          <a:lstStyle/>
          <a:p>
            <a:pPr>
              <a:lnSpc>
                <a:spcPct val="150000"/>
              </a:lnSpc>
            </a:pPr>
            <a:r>
              <a:rPr lang="en-US" sz="1900" dirty="0"/>
              <a:t>HG and VG is directional gradient with</a:t>
            </a:r>
            <a:r>
              <a:rPr lang="en-US" sz="1900" dirty="0" smtClean="0"/>
              <a:t>:</a:t>
            </a:r>
          </a:p>
          <a:p>
            <a:pPr lvl="1">
              <a:lnSpc>
                <a:spcPct val="150000"/>
              </a:lnSpc>
            </a:pPr>
            <a:r>
              <a:rPr lang="en-US" sz="1500" dirty="0" smtClean="0"/>
              <a:t>HG </a:t>
            </a:r>
            <a:r>
              <a:rPr lang="en-US" sz="1500" dirty="0"/>
              <a:t>is Horizontal </a:t>
            </a:r>
            <a:r>
              <a:rPr lang="en-US" sz="1500" dirty="0" smtClean="0"/>
              <a:t>gradient</a:t>
            </a:r>
          </a:p>
          <a:p>
            <a:pPr lvl="1">
              <a:lnSpc>
                <a:spcPct val="150000"/>
              </a:lnSpc>
            </a:pPr>
            <a:r>
              <a:rPr lang="en-US" sz="1500" dirty="0" smtClean="0"/>
              <a:t>VG </a:t>
            </a:r>
            <a:r>
              <a:rPr lang="en-US" sz="1500" dirty="0"/>
              <a:t>is Vertical gradient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683" y="2396559"/>
            <a:ext cx="2438400" cy="3590925"/>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838200" y="2510322"/>
                <a:ext cx="4327531" cy="13383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1" i="1" smtClean="0">
                          <a:solidFill>
                            <a:schemeClr val="tx2">
                              <a:lumMod val="50000"/>
                            </a:schemeClr>
                          </a:solidFill>
                          <a:latin typeface="Cambria Math" panose="02040503050406030204" pitchFamily="18" charset="0"/>
                        </a:rPr>
                        <m:t>𝑮𝒓𝒂𝒅𝒊𝒆𝒏𝒕</m:t>
                      </m:r>
                      <m:r>
                        <a:rPr lang="en-US" sz="1800" b="1" i="1" smtClean="0">
                          <a:solidFill>
                            <a:schemeClr val="tx2">
                              <a:lumMod val="50000"/>
                            </a:schemeClr>
                          </a:solidFill>
                          <a:latin typeface="Cambria Math" panose="02040503050406030204" pitchFamily="18" charset="0"/>
                        </a:rPr>
                        <m:t> </m:t>
                      </m:r>
                      <m:r>
                        <a:rPr lang="en-US" sz="1800" b="1" i="1" smtClean="0">
                          <a:solidFill>
                            <a:schemeClr val="tx2">
                              <a:lumMod val="50000"/>
                            </a:schemeClr>
                          </a:solidFill>
                          <a:latin typeface="Cambria Math" panose="02040503050406030204" pitchFamily="18" charset="0"/>
                        </a:rPr>
                        <m:t>𝑴𝒂𝒈𝒏𝒊𝒕𝒖𝒅𝒆</m:t>
                      </m:r>
                      <m:r>
                        <a:rPr lang="en-US" sz="1800" b="1" i="1" smtClean="0">
                          <a:solidFill>
                            <a:schemeClr val="tx2">
                              <a:lumMod val="50000"/>
                            </a:schemeClr>
                          </a:solidFill>
                          <a:latin typeface="Cambria Math" panose="02040503050406030204" pitchFamily="18" charset="0"/>
                        </a:rPr>
                        <m:t>= </m:t>
                      </m:r>
                      <m:rad>
                        <m:radPr>
                          <m:degHide m:val="on"/>
                          <m:ctrlPr>
                            <a:rPr lang="en-US" sz="1800" b="1" i="1">
                              <a:solidFill>
                                <a:schemeClr val="tx2">
                                  <a:lumMod val="50000"/>
                                </a:schemeClr>
                              </a:solidFill>
                              <a:latin typeface="Cambria Math" charset="0"/>
                            </a:rPr>
                          </m:ctrlPr>
                        </m:radPr>
                        <m:deg/>
                        <m:e>
                          <m:sSup>
                            <m:sSupPr>
                              <m:ctrlPr>
                                <a:rPr lang="en-US" sz="1800" b="1" i="1">
                                  <a:solidFill>
                                    <a:schemeClr val="tx2">
                                      <a:lumMod val="50000"/>
                                    </a:schemeClr>
                                  </a:solidFill>
                                  <a:latin typeface="Cambria Math" charset="0"/>
                                </a:rPr>
                              </m:ctrlPr>
                            </m:sSupPr>
                            <m:e>
                              <m:r>
                                <a:rPr lang="en-US" sz="1800" b="1" i="1">
                                  <a:solidFill>
                                    <a:schemeClr val="tx2">
                                      <a:lumMod val="50000"/>
                                    </a:schemeClr>
                                  </a:solidFill>
                                  <a:latin typeface="Cambria Math" panose="02040503050406030204" pitchFamily="18" charset="0"/>
                                </a:rPr>
                                <m:t>𝑯𝑮</m:t>
                              </m:r>
                            </m:e>
                            <m:sup>
                              <m:r>
                                <a:rPr lang="en-US" sz="1800" b="1" i="1">
                                  <a:solidFill>
                                    <a:schemeClr val="tx2">
                                      <a:lumMod val="50000"/>
                                    </a:schemeClr>
                                  </a:solidFill>
                                  <a:latin typeface="Cambria Math" panose="02040503050406030204" pitchFamily="18" charset="0"/>
                                </a:rPr>
                                <m:t>𝟐</m:t>
                              </m:r>
                            </m:sup>
                          </m:sSup>
                          <m:r>
                            <a:rPr lang="en-US" sz="1800" b="1" i="1">
                              <a:solidFill>
                                <a:schemeClr val="tx2">
                                  <a:lumMod val="50000"/>
                                </a:schemeClr>
                              </a:solidFill>
                              <a:latin typeface="Cambria Math" panose="02040503050406030204" pitchFamily="18" charset="0"/>
                            </a:rPr>
                            <m:t>+ </m:t>
                          </m:r>
                          <m:sSup>
                            <m:sSupPr>
                              <m:ctrlPr>
                                <a:rPr lang="en-US" sz="1800" b="1" i="1">
                                  <a:solidFill>
                                    <a:schemeClr val="tx2">
                                      <a:lumMod val="50000"/>
                                    </a:schemeClr>
                                  </a:solidFill>
                                  <a:latin typeface="Cambria Math" charset="0"/>
                                </a:rPr>
                              </m:ctrlPr>
                            </m:sSupPr>
                            <m:e>
                              <m:r>
                                <a:rPr lang="en-US" sz="1800" b="1" i="1">
                                  <a:solidFill>
                                    <a:schemeClr val="tx2">
                                      <a:lumMod val="50000"/>
                                    </a:schemeClr>
                                  </a:solidFill>
                                  <a:latin typeface="Cambria Math" panose="02040503050406030204" pitchFamily="18" charset="0"/>
                                </a:rPr>
                                <m:t>𝑽𝑮</m:t>
                              </m:r>
                            </m:e>
                            <m:sup>
                              <m:r>
                                <a:rPr lang="en-US" sz="1800" b="1" i="1">
                                  <a:solidFill>
                                    <a:schemeClr val="tx2">
                                      <a:lumMod val="50000"/>
                                    </a:schemeClr>
                                  </a:solidFill>
                                  <a:latin typeface="Cambria Math" panose="02040503050406030204" pitchFamily="18" charset="0"/>
                                </a:rPr>
                                <m:t>𝟐</m:t>
                              </m:r>
                            </m:sup>
                          </m:sSup>
                        </m:e>
                      </m:rad>
                    </m:oMath>
                  </m:oMathPara>
                </a14:m>
                <a:endParaRPr lang="en-US" sz="1800" b="1" dirty="0">
                  <a:solidFill>
                    <a:schemeClr val="tx2">
                      <a:lumMod val="50000"/>
                    </a:schemeClr>
                  </a:solidFill>
                  <a:latin typeface="Lato" panose="020B0604020202020204" charset="0"/>
                  <a:cs typeface="Lato" panose="020B0604020202020204" charset="0"/>
                </a:endParaRPr>
              </a:p>
              <a:p>
                <a:pPr/>
                <a14:m>
                  <m:oMathPara xmlns:m="http://schemas.openxmlformats.org/officeDocument/2006/math">
                    <m:oMathParaPr>
                      <m:jc m:val="centerGroup"/>
                    </m:oMathParaPr>
                    <m:oMath xmlns:m="http://schemas.openxmlformats.org/officeDocument/2006/math">
                      <m:r>
                        <a:rPr lang="en-US" sz="1800" b="1" i="1">
                          <a:solidFill>
                            <a:schemeClr val="tx2">
                              <a:lumMod val="50000"/>
                            </a:schemeClr>
                          </a:solidFill>
                          <a:latin typeface="Cambria Math" panose="02040503050406030204" pitchFamily="18" charset="0"/>
                        </a:rPr>
                        <m:t>𝑮𝒓𝒂𝒅𝒊𝒆𝒏𝒕</m:t>
                      </m:r>
                      <m:r>
                        <a:rPr lang="en-US" sz="1800" b="1" i="1">
                          <a:solidFill>
                            <a:schemeClr val="tx2">
                              <a:lumMod val="50000"/>
                            </a:schemeClr>
                          </a:solidFill>
                          <a:latin typeface="Cambria Math" panose="02040503050406030204" pitchFamily="18" charset="0"/>
                        </a:rPr>
                        <m:t> </m:t>
                      </m:r>
                      <m:r>
                        <a:rPr lang="en-US" sz="1800" b="1" i="1">
                          <a:solidFill>
                            <a:schemeClr val="tx2">
                              <a:lumMod val="50000"/>
                            </a:schemeClr>
                          </a:solidFill>
                          <a:latin typeface="Cambria Math" panose="02040503050406030204" pitchFamily="18" charset="0"/>
                        </a:rPr>
                        <m:t>𝑫𝒊𝒓𝒆𝒄𝒕𝒊𝒐𝒏</m:t>
                      </m:r>
                      <m:r>
                        <a:rPr lang="en-US" sz="1800" b="1" i="1">
                          <a:solidFill>
                            <a:schemeClr val="tx2">
                              <a:lumMod val="50000"/>
                            </a:schemeClr>
                          </a:solidFill>
                          <a:latin typeface="Cambria Math" panose="02040503050406030204" pitchFamily="18" charset="0"/>
                        </a:rPr>
                        <m:t>=</m:t>
                      </m:r>
                      <m:func>
                        <m:funcPr>
                          <m:ctrlPr>
                            <a:rPr lang="en-US" sz="1800" b="1" i="1">
                              <a:solidFill>
                                <a:schemeClr val="tx2">
                                  <a:lumMod val="50000"/>
                                </a:schemeClr>
                              </a:solidFill>
                              <a:latin typeface="Cambria Math" charset="0"/>
                            </a:rPr>
                          </m:ctrlPr>
                        </m:funcPr>
                        <m:fName>
                          <m:sSup>
                            <m:sSupPr>
                              <m:ctrlPr>
                                <a:rPr lang="en-US" sz="1800" b="1" i="1">
                                  <a:solidFill>
                                    <a:schemeClr val="tx2">
                                      <a:lumMod val="50000"/>
                                    </a:schemeClr>
                                  </a:solidFill>
                                  <a:latin typeface="Cambria Math" charset="0"/>
                                </a:rPr>
                              </m:ctrlPr>
                            </m:sSupPr>
                            <m:e>
                              <m:r>
                                <a:rPr lang="vi-VN" sz="1800" b="1" i="1">
                                  <a:solidFill>
                                    <a:schemeClr val="tx2">
                                      <a:lumMod val="50000"/>
                                    </a:schemeClr>
                                  </a:solidFill>
                                  <a:latin typeface="Cambria Math" panose="02040503050406030204" pitchFamily="18" charset="0"/>
                                </a:rPr>
                                <m:t>𝒕𝒂𝒏</m:t>
                              </m:r>
                            </m:e>
                            <m:sup>
                              <m:r>
                                <a:rPr lang="vi-VN" sz="1800" b="1" i="1">
                                  <a:solidFill>
                                    <a:schemeClr val="tx2">
                                      <a:lumMod val="50000"/>
                                    </a:schemeClr>
                                  </a:solidFill>
                                  <a:latin typeface="Cambria Math" panose="02040503050406030204" pitchFamily="18" charset="0"/>
                                </a:rPr>
                                <m:t>−</m:t>
                              </m:r>
                              <m:r>
                                <a:rPr lang="vi-VN" sz="1800" b="1" i="1">
                                  <a:solidFill>
                                    <a:schemeClr val="tx2">
                                      <a:lumMod val="50000"/>
                                    </a:schemeClr>
                                  </a:solidFill>
                                  <a:latin typeface="Cambria Math" panose="02040503050406030204" pitchFamily="18" charset="0"/>
                                </a:rPr>
                                <m:t>𝟏</m:t>
                              </m:r>
                            </m:sup>
                          </m:sSup>
                        </m:fName>
                        <m:e>
                          <m:d>
                            <m:dPr>
                              <m:ctrlPr>
                                <a:rPr lang="en-US" sz="1800" b="1" i="1">
                                  <a:solidFill>
                                    <a:schemeClr val="tx2">
                                      <a:lumMod val="50000"/>
                                    </a:schemeClr>
                                  </a:solidFill>
                                  <a:latin typeface="Cambria Math" charset="0"/>
                                </a:rPr>
                              </m:ctrlPr>
                            </m:dPr>
                            <m:e>
                              <m:f>
                                <m:fPr>
                                  <m:ctrlPr>
                                    <a:rPr lang="en-US" sz="1800" b="1" i="1">
                                      <a:solidFill>
                                        <a:schemeClr val="tx2">
                                          <a:lumMod val="50000"/>
                                        </a:schemeClr>
                                      </a:solidFill>
                                      <a:latin typeface="Cambria Math" charset="0"/>
                                    </a:rPr>
                                  </m:ctrlPr>
                                </m:fPr>
                                <m:num>
                                  <m:r>
                                    <a:rPr lang="en-US" sz="1800" b="1" i="1">
                                      <a:solidFill>
                                        <a:schemeClr val="tx2">
                                          <a:lumMod val="50000"/>
                                        </a:schemeClr>
                                      </a:solidFill>
                                      <a:latin typeface="Cambria Math" panose="02040503050406030204" pitchFamily="18" charset="0"/>
                                    </a:rPr>
                                    <m:t>𝑯𝑮</m:t>
                                  </m:r>
                                </m:num>
                                <m:den>
                                  <m:r>
                                    <a:rPr lang="en-US" sz="1800" b="1" i="1">
                                      <a:solidFill>
                                        <a:schemeClr val="tx2">
                                          <a:lumMod val="50000"/>
                                        </a:schemeClr>
                                      </a:solidFill>
                                      <a:latin typeface="Cambria Math" panose="02040503050406030204" pitchFamily="18" charset="0"/>
                                    </a:rPr>
                                    <m:t>𝑽𝑮</m:t>
                                  </m:r>
                                </m:den>
                              </m:f>
                            </m:e>
                          </m:d>
                        </m:e>
                      </m:func>
                    </m:oMath>
                  </m:oMathPara>
                </a14:m>
                <a:endParaRPr lang="en-US" sz="1800" b="1" dirty="0">
                  <a:solidFill>
                    <a:schemeClr val="tx2">
                      <a:lumMod val="50000"/>
                    </a:schemeClr>
                  </a:solidFill>
                  <a:latin typeface="Lato" panose="020B0604020202020204" charset="0"/>
                  <a:cs typeface="Lato" panose="020B0604020202020204" charset="0"/>
                </a:endParaRPr>
              </a:p>
              <a:p>
                <a:endParaRPr lang="en-US" sz="1800" b="1" dirty="0">
                  <a:solidFill>
                    <a:schemeClr val="tx2">
                      <a:lumMod val="50000"/>
                    </a:schemeClr>
                  </a:solidFill>
                  <a:latin typeface="Lato" panose="020B0604020202020204" charset="0"/>
                  <a:cs typeface="Lato" panose="020B060402020202020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38200" y="2510322"/>
                <a:ext cx="4327531" cy="1338315"/>
              </a:xfrm>
              <a:prstGeom prst="rect">
                <a:avLst/>
              </a:prstGeom>
              <a:blipFill rotWithShape="0">
                <a:blip r:embed="rId4"/>
                <a:stretch>
                  <a:fillRect t="-21005"/>
                </a:stretch>
              </a:blipFill>
            </p:spPr>
            <p:txBody>
              <a:bodyPr/>
              <a:lstStyle/>
              <a:p>
                <a:r>
                  <a:rPr lang="en-US">
                    <a:noFill/>
                  </a:rPr>
                  <a:t> </a:t>
                </a:r>
              </a:p>
            </p:txBody>
          </p:sp>
        </mc:Fallback>
      </mc:AlternateContent>
    </p:spTree>
    <p:extLst>
      <p:ext uri="{BB962C8B-B14F-4D97-AF65-F5344CB8AC3E}">
        <p14:creationId xmlns:p14="http://schemas.microsoft.com/office/powerpoint/2010/main" val="11074841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Face Detection</a:t>
            </a:r>
            <a:br>
              <a:rPr lang="vi-VN" sz="4000" dirty="0" smtClean="0"/>
            </a:br>
            <a:r>
              <a:rPr lang="vi-VN" sz="4000" dirty="0" smtClean="0"/>
              <a:t>- </a:t>
            </a:r>
            <a:r>
              <a:rPr lang="en-US" sz="4000" b="0" dirty="0"/>
              <a:t>Histogram of oriented gradients</a:t>
            </a:r>
          </a:p>
        </p:txBody>
      </p:sp>
      <p:sp>
        <p:nvSpPr>
          <p:cNvPr id="7" name="Content Placeholder 2"/>
          <p:cNvSpPr>
            <a:spLocks noGrp="1"/>
          </p:cNvSpPr>
          <p:nvPr>
            <p:ph idx="1"/>
          </p:nvPr>
        </p:nvSpPr>
        <p:spPr>
          <a:xfrm>
            <a:off x="228600" y="1828800"/>
            <a:ext cx="8763000" cy="4527550"/>
          </a:xfrm>
        </p:spPr>
        <p:txBody>
          <a:bodyPr/>
          <a:lstStyle/>
          <a:p>
            <a:pPr>
              <a:lnSpc>
                <a:spcPct val="150000"/>
              </a:lnSpc>
            </a:pPr>
            <a:r>
              <a:rPr lang="en-US" sz="1900" smtClean="0"/>
              <a:t>An</a:t>
            </a:r>
            <a:endParaRPr lang="en-US" sz="1900" dirty="0"/>
          </a:p>
        </p:txBody>
      </p:sp>
      <p:cxnSp>
        <p:nvCxnSpPr>
          <p:cNvPr id="5" name="Google Shape;104;p14"/>
          <p:cNvCxnSpPr>
            <a:cxnSpLocks/>
          </p:cNvCxnSpPr>
          <p:nvPr/>
        </p:nvCxnSpPr>
        <p:spPr>
          <a:xfrm>
            <a:off x="3594724" y="674888"/>
            <a:ext cx="5549276" cy="0"/>
          </a:xfrm>
          <a:prstGeom prst="straightConnector1">
            <a:avLst/>
          </a:prstGeom>
          <a:noFill/>
          <a:ln w="9525" cap="flat" cmpd="sng">
            <a:solidFill>
              <a:schemeClr val="accent1"/>
            </a:solidFill>
            <a:prstDash val="solid"/>
            <a:round/>
            <a:headEnd type="none" w="med" len="med"/>
            <a:tailEnd type="none" w="med" len="med"/>
          </a:ln>
        </p:spPr>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45" y="1726764"/>
            <a:ext cx="2438400" cy="3590925"/>
          </a:xfrm>
          <a:prstGeom prst="rect">
            <a:avLst/>
          </a:prstGeom>
        </p:spPr>
      </p:pic>
      <p:graphicFrame>
        <p:nvGraphicFramePr>
          <p:cNvPr id="8" name="Table 7"/>
          <p:cNvGraphicFramePr>
            <a:graphicFrameLocks noGrp="1"/>
          </p:cNvGraphicFramePr>
          <p:nvPr/>
        </p:nvGraphicFramePr>
        <p:xfrm>
          <a:off x="3454803" y="3144177"/>
          <a:ext cx="2476305" cy="2194560"/>
        </p:xfrm>
        <a:graphic>
          <a:graphicData uri="http://schemas.openxmlformats.org/drawingml/2006/table">
            <a:tbl>
              <a:tblPr firstRow="1" bandRow="1"/>
              <a:tblGrid>
                <a:gridCol w="495261">
                  <a:extLst>
                    <a:ext uri="{9D8B030D-6E8A-4147-A177-3AD203B41FA5}">
                      <a16:colId xmlns:a16="http://schemas.microsoft.com/office/drawing/2014/main" xmlns="" val="166748958"/>
                    </a:ext>
                  </a:extLst>
                </a:gridCol>
                <a:gridCol w="495261">
                  <a:extLst>
                    <a:ext uri="{9D8B030D-6E8A-4147-A177-3AD203B41FA5}">
                      <a16:colId xmlns:a16="http://schemas.microsoft.com/office/drawing/2014/main" xmlns="" val="344967940"/>
                    </a:ext>
                  </a:extLst>
                </a:gridCol>
                <a:gridCol w="495261">
                  <a:extLst>
                    <a:ext uri="{9D8B030D-6E8A-4147-A177-3AD203B41FA5}">
                      <a16:colId xmlns:a16="http://schemas.microsoft.com/office/drawing/2014/main" xmlns="" val="722849765"/>
                    </a:ext>
                  </a:extLst>
                </a:gridCol>
                <a:gridCol w="495261">
                  <a:extLst>
                    <a:ext uri="{9D8B030D-6E8A-4147-A177-3AD203B41FA5}">
                      <a16:colId xmlns:a16="http://schemas.microsoft.com/office/drawing/2014/main" xmlns="" val="3945728046"/>
                    </a:ext>
                  </a:extLst>
                </a:gridCol>
                <a:gridCol w="495261">
                  <a:extLst>
                    <a:ext uri="{9D8B030D-6E8A-4147-A177-3AD203B41FA5}">
                      <a16:colId xmlns:a16="http://schemas.microsoft.com/office/drawing/2014/main" xmlns="" val="1848289477"/>
                    </a:ext>
                  </a:extLst>
                </a:gridCol>
              </a:tblGrid>
              <a:tr h="362252">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pPr algn="ctr"/>
                      <a:r>
                        <a:rPr lang="en-US" dirty="0"/>
                        <a:t>…</a:t>
                      </a:r>
                    </a:p>
                  </a:txBody>
                  <a:tcPr anchor="ctr"/>
                </a:tc>
                <a:extLst>
                  <a:ext uri="{0D108BD9-81ED-4DB2-BD59-A6C34878D82A}">
                    <a16:rowId xmlns:a16="http://schemas.microsoft.com/office/drawing/2014/main" xmlns="" val="572684325"/>
                  </a:ext>
                </a:extLst>
              </a:tr>
              <a:tr h="36225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pPr algn="ctr"/>
                      <a:r>
                        <a:rPr lang="en-US" dirty="0"/>
                        <a:t>…</a:t>
                      </a:r>
                    </a:p>
                  </a:txBody>
                  <a:tcPr anchor="ctr"/>
                </a:tc>
                <a:extLst>
                  <a:ext uri="{0D108BD9-81ED-4DB2-BD59-A6C34878D82A}">
                    <a16:rowId xmlns:a16="http://schemas.microsoft.com/office/drawing/2014/main" xmlns="" val="2209811074"/>
                  </a:ext>
                </a:extLst>
              </a:tr>
              <a:tr h="36225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pPr algn="ctr"/>
                      <a:r>
                        <a:rPr lang="en-US" dirty="0"/>
                        <a:t>…</a:t>
                      </a:r>
                    </a:p>
                  </a:txBody>
                  <a:tcPr anchor="ctr"/>
                </a:tc>
                <a:extLst>
                  <a:ext uri="{0D108BD9-81ED-4DB2-BD59-A6C34878D82A}">
                    <a16:rowId xmlns:a16="http://schemas.microsoft.com/office/drawing/2014/main" xmlns="" val="4055340727"/>
                  </a:ext>
                </a:extLst>
              </a:tr>
              <a:tr h="36225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pPr algn="ctr"/>
                      <a:r>
                        <a:rPr lang="en-US" dirty="0"/>
                        <a:t>…</a:t>
                      </a:r>
                    </a:p>
                  </a:txBody>
                  <a:tcPr anchor="ctr"/>
                </a:tc>
                <a:extLst>
                  <a:ext uri="{0D108BD9-81ED-4DB2-BD59-A6C34878D82A}">
                    <a16:rowId xmlns:a16="http://schemas.microsoft.com/office/drawing/2014/main" xmlns="" val="3050065778"/>
                  </a:ext>
                </a:extLst>
              </a:tr>
              <a:tr h="36225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pPr algn="ctr"/>
                      <a:r>
                        <a:rPr lang="en-US" dirty="0"/>
                        <a:t>…</a:t>
                      </a:r>
                    </a:p>
                  </a:txBody>
                  <a:tcPr anchor="ctr"/>
                </a:tc>
                <a:extLst>
                  <a:ext uri="{0D108BD9-81ED-4DB2-BD59-A6C34878D82A}">
                    <a16:rowId xmlns:a16="http://schemas.microsoft.com/office/drawing/2014/main" xmlns="" val="700579077"/>
                  </a:ext>
                </a:extLst>
              </a:tr>
              <a:tr h="362252">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xmlns="" val="770962947"/>
                  </a:ext>
                </a:extLst>
              </a:tr>
            </a:tbl>
          </a:graphicData>
        </a:graphic>
      </p:graphicFrame>
      <p:cxnSp>
        <p:nvCxnSpPr>
          <p:cNvPr id="9" name="Straight Connector 8"/>
          <p:cNvCxnSpPr/>
          <p:nvPr/>
        </p:nvCxnSpPr>
        <p:spPr>
          <a:xfrm>
            <a:off x="2090057" y="1726764"/>
            <a:ext cx="3841051" cy="1417413"/>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6" idx="1"/>
          </p:cNvCxnSpPr>
          <p:nvPr/>
        </p:nvCxnSpPr>
        <p:spPr>
          <a:xfrm>
            <a:off x="341245" y="3522227"/>
            <a:ext cx="3113558" cy="1795462"/>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912132" y="5353174"/>
            <a:ext cx="1561646" cy="369332"/>
          </a:xfrm>
          <a:prstGeom prst="rect">
            <a:avLst/>
          </a:prstGeom>
          <a:noFill/>
        </p:spPr>
        <p:txBody>
          <a:bodyPr wrap="none" rtlCol="0">
            <a:spAutoFit/>
          </a:bodyPr>
          <a:lstStyle/>
          <a:p>
            <a:r>
              <a:rPr lang="en-US" dirty="0">
                <a:solidFill>
                  <a:schemeClr val="tx2">
                    <a:lumMod val="50000"/>
                  </a:schemeClr>
                </a:solidFill>
              </a:rPr>
              <a:t>108x108 </a:t>
            </a:r>
            <a:r>
              <a:rPr lang="en-US" sz="1800" dirty="0">
                <a:solidFill>
                  <a:schemeClr val="tx2">
                    <a:lumMod val="50000"/>
                  </a:schemeClr>
                </a:solidFill>
                <a:latin typeface="Lato" panose="020B0604020202020204" charset="0"/>
                <a:cs typeface="Lato" panose="020B0604020202020204" charset="0"/>
              </a:rPr>
              <a:t>kernel</a:t>
            </a:r>
          </a:p>
        </p:txBody>
      </p:sp>
      <p:sp>
        <p:nvSpPr>
          <p:cNvPr id="12" name="TextBox 11"/>
          <p:cNvSpPr txBox="1"/>
          <p:nvPr/>
        </p:nvSpPr>
        <p:spPr>
          <a:xfrm>
            <a:off x="7090926" y="3139257"/>
            <a:ext cx="1005403" cy="369332"/>
          </a:xfrm>
          <a:prstGeom prst="rect">
            <a:avLst/>
          </a:prstGeom>
          <a:noFill/>
        </p:spPr>
        <p:txBody>
          <a:bodyPr wrap="none" rtlCol="0">
            <a:spAutoFit/>
          </a:bodyPr>
          <a:lstStyle/>
          <a:p>
            <a:r>
              <a:rPr lang="en-US" sz="1800" dirty="0">
                <a:solidFill>
                  <a:schemeClr val="tx2">
                    <a:lumMod val="50000"/>
                  </a:schemeClr>
                </a:solidFill>
              </a:rPr>
              <a:t>Centred</a:t>
            </a:r>
          </a:p>
        </p:txBody>
      </p:sp>
      <p:graphicFrame>
        <p:nvGraphicFramePr>
          <p:cNvPr id="13" name="Table 12"/>
          <p:cNvGraphicFramePr>
            <a:graphicFrameLocks noGrp="1"/>
          </p:cNvGraphicFramePr>
          <p:nvPr/>
        </p:nvGraphicFramePr>
        <p:xfrm>
          <a:off x="6888909" y="2789265"/>
          <a:ext cx="1409439" cy="370840"/>
        </p:xfrm>
        <a:graphic>
          <a:graphicData uri="http://schemas.openxmlformats.org/drawingml/2006/table">
            <a:tbl>
              <a:tblPr firstRow="1" bandRow="1"/>
              <a:tblGrid>
                <a:gridCol w="469813">
                  <a:extLst>
                    <a:ext uri="{9D8B030D-6E8A-4147-A177-3AD203B41FA5}">
                      <a16:colId xmlns:a16="http://schemas.microsoft.com/office/drawing/2014/main" xmlns="" val="1944785056"/>
                    </a:ext>
                  </a:extLst>
                </a:gridCol>
                <a:gridCol w="469813">
                  <a:extLst>
                    <a:ext uri="{9D8B030D-6E8A-4147-A177-3AD203B41FA5}">
                      <a16:colId xmlns:a16="http://schemas.microsoft.com/office/drawing/2014/main" xmlns="" val="1043092337"/>
                    </a:ext>
                  </a:extLst>
                </a:gridCol>
                <a:gridCol w="469813">
                  <a:extLst>
                    <a:ext uri="{9D8B030D-6E8A-4147-A177-3AD203B41FA5}">
                      <a16:colId xmlns:a16="http://schemas.microsoft.com/office/drawing/2014/main" xmlns="" val="3710778362"/>
                    </a:ext>
                  </a:extLst>
                </a:gridCol>
              </a:tblGrid>
              <a:tr h="370840">
                <a:tc>
                  <a:txBody>
                    <a:bodyPr/>
                    <a:lstStyle/>
                    <a:p>
                      <a:pPr algn="ctr"/>
                      <a:r>
                        <a:rPr lang="en-US" dirty="0"/>
                        <a:t>-1</a:t>
                      </a:r>
                    </a:p>
                  </a:txBody>
                  <a:tcPr anchor="ctr">
                    <a:noFill/>
                  </a:tcPr>
                </a:tc>
                <a:tc>
                  <a:txBody>
                    <a:bodyPr/>
                    <a:lstStyle/>
                    <a:p>
                      <a:pPr algn="ctr"/>
                      <a:r>
                        <a:rPr lang="en-US" dirty="0"/>
                        <a:t>0</a:t>
                      </a:r>
                    </a:p>
                  </a:txBody>
                  <a:tcPr anchor="ctr">
                    <a:noFill/>
                  </a:tcPr>
                </a:tc>
                <a:tc>
                  <a:txBody>
                    <a:bodyPr/>
                    <a:lstStyle/>
                    <a:p>
                      <a:pPr algn="ctr"/>
                      <a:r>
                        <a:rPr lang="en-US" dirty="0"/>
                        <a:t>1</a:t>
                      </a:r>
                    </a:p>
                  </a:txBody>
                  <a:tcPr anchor="ctr">
                    <a:noFill/>
                  </a:tcPr>
                </a:tc>
                <a:extLst>
                  <a:ext uri="{0D108BD9-81ED-4DB2-BD59-A6C34878D82A}">
                    <a16:rowId xmlns:a16="http://schemas.microsoft.com/office/drawing/2014/main" xmlns="" val="4127644005"/>
                  </a:ext>
                </a:extLst>
              </a:tr>
            </a:tbl>
          </a:graphicData>
        </a:graphic>
      </p:graphicFrame>
      <p:sp>
        <p:nvSpPr>
          <p:cNvPr id="14" name="TextBox 13"/>
          <p:cNvSpPr txBox="1"/>
          <p:nvPr/>
        </p:nvSpPr>
        <p:spPr>
          <a:xfrm>
            <a:off x="2768946" y="5821668"/>
            <a:ext cx="3786614" cy="369332"/>
          </a:xfrm>
          <a:prstGeom prst="rect">
            <a:avLst/>
          </a:prstGeom>
          <a:noFill/>
        </p:spPr>
        <p:txBody>
          <a:bodyPr wrap="none" rtlCol="0">
            <a:spAutoFit/>
          </a:bodyPr>
          <a:lstStyle/>
          <a:p>
            <a:r>
              <a:rPr lang="en-US" sz="1800" b="1" dirty="0">
                <a:solidFill>
                  <a:schemeClr val="tx2">
                    <a:lumMod val="50000"/>
                  </a:schemeClr>
                </a:solidFill>
                <a:latin typeface="Lato" panose="020B0604020202020204" charset="0"/>
                <a:cs typeface="Lato" panose="020B0604020202020204" charset="0"/>
              </a:rPr>
              <a:t>Slide directional gradient on kernel</a:t>
            </a:r>
          </a:p>
        </p:txBody>
      </p:sp>
      <p:graphicFrame>
        <p:nvGraphicFramePr>
          <p:cNvPr id="15" name="Table 14"/>
          <p:cNvGraphicFramePr>
            <a:graphicFrameLocks noGrp="1"/>
          </p:cNvGraphicFramePr>
          <p:nvPr/>
        </p:nvGraphicFramePr>
        <p:xfrm>
          <a:off x="7083383" y="3723400"/>
          <a:ext cx="996878" cy="370840"/>
        </p:xfrm>
        <a:graphic>
          <a:graphicData uri="http://schemas.openxmlformats.org/drawingml/2006/table">
            <a:tbl>
              <a:tblPr firstRow="1" bandRow="1"/>
              <a:tblGrid>
                <a:gridCol w="498439">
                  <a:extLst>
                    <a:ext uri="{9D8B030D-6E8A-4147-A177-3AD203B41FA5}">
                      <a16:colId xmlns:a16="http://schemas.microsoft.com/office/drawing/2014/main" xmlns="" val="3116317656"/>
                    </a:ext>
                  </a:extLst>
                </a:gridCol>
                <a:gridCol w="498439">
                  <a:extLst>
                    <a:ext uri="{9D8B030D-6E8A-4147-A177-3AD203B41FA5}">
                      <a16:colId xmlns:a16="http://schemas.microsoft.com/office/drawing/2014/main" xmlns="" val="2657187513"/>
                    </a:ext>
                  </a:extLst>
                </a:gridCol>
              </a:tblGrid>
              <a:tr h="370840">
                <a:tc>
                  <a:txBody>
                    <a:bodyPr/>
                    <a:lstStyle/>
                    <a:p>
                      <a:pPr algn="ctr"/>
                      <a:r>
                        <a:rPr lang="en-US" dirty="0"/>
                        <a:t>-1</a:t>
                      </a:r>
                    </a:p>
                  </a:txBody>
                  <a:tcPr anchor="ctr"/>
                </a:tc>
                <a:tc>
                  <a:txBody>
                    <a:bodyPr/>
                    <a:lstStyle/>
                    <a:p>
                      <a:pPr algn="ctr"/>
                      <a:r>
                        <a:rPr lang="en-US" dirty="0"/>
                        <a:t>1</a:t>
                      </a:r>
                    </a:p>
                  </a:txBody>
                  <a:tcPr anchor="ctr"/>
                </a:tc>
                <a:extLst>
                  <a:ext uri="{0D108BD9-81ED-4DB2-BD59-A6C34878D82A}">
                    <a16:rowId xmlns:a16="http://schemas.microsoft.com/office/drawing/2014/main" xmlns="" val="2779868295"/>
                  </a:ext>
                </a:extLst>
              </a:tr>
            </a:tbl>
          </a:graphicData>
        </a:graphic>
      </p:graphicFrame>
      <p:sp>
        <p:nvSpPr>
          <p:cNvPr id="16" name="TextBox 15"/>
          <p:cNvSpPr txBox="1"/>
          <p:nvPr/>
        </p:nvSpPr>
        <p:spPr>
          <a:xfrm>
            <a:off x="6888909" y="4191388"/>
            <a:ext cx="1326004" cy="369332"/>
          </a:xfrm>
          <a:prstGeom prst="rect">
            <a:avLst/>
          </a:prstGeom>
          <a:noFill/>
        </p:spPr>
        <p:txBody>
          <a:bodyPr wrap="none" rtlCol="0">
            <a:spAutoFit/>
          </a:bodyPr>
          <a:lstStyle/>
          <a:p>
            <a:r>
              <a:rPr lang="en-US" sz="1800" dirty="0">
                <a:solidFill>
                  <a:schemeClr val="tx2">
                    <a:lumMod val="50000"/>
                  </a:schemeClr>
                </a:solidFill>
              </a:rPr>
              <a:t>Un-</a:t>
            </a:r>
            <a:r>
              <a:rPr lang="en-US" sz="1800" dirty="0" err="1">
                <a:solidFill>
                  <a:schemeClr val="tx2">
                    <a:lumMod val="50000"/>
                  </a:schemeClr>
                </a:solidFill>
              </a:rPr>
              <a:t>centred</a:t>
            </a:r>
            <a:endParaRPr lang="en-US" sz="1800" dirty="0">
              <a:solidFill>
                <a:schemeClr val="tx2">
                  <a:lumMod val="50000"/>
                </a:schemeClr>
              </a:solidFill>
            </a:endParaRPr>
          </a:p>
        </p:txBody>
      </p:sp>
      <p:graphicFrame>
        <p:nvGraphicFramePr>
          <p:cNvPr id="17" name="Table 16"/>
          <p:cNvGraphicFramePr>
            <a:graphicFrameLocks noGrp="1"/>
          </p:cNvGraphicFramePr>
          <p:nvPr/>
        </p:nvGraphicFramePr>
        <p:xfrm>
          <a:off x="6447332" y="4707016"/>
          <a:ext cx="2218180" cy="370840"/>
        </p:xfrm>
        <a:graphic>
          <a:graphicData uri="http://schemas.openxmlformats.org/drawingml/2006/table">
            <a:tbl>
              <a:tblPr firstRow="1" bandRow="1"/>
              <a:tblGrid>
                <a:gridCol w="443636">
                  <a:extLst>
                    <a:ext uri="{9D8B030D-6E8A-4147-A177-3AD203B41FA5}">
                      <a16:colId xmlns:a16="http://schemas.microsoft.com/office/drawing/2014/main" xmlns="" val="1926592828"/>
                    </a:ext>
                  </a:extLst>
                </a:gridCol>
                <a:gridCol w="443636">
                  <a:extLst>
                    <a:ext uri="{9D8B030D-6E8A-4147-A177-3AD203B41FA5}">
                      <a16:colId xmlns:a16="http://schemas.microsoft.com/office/drawing/2014/main" xmlns="" val="2978648658"/>
                    </a:ext>
                  </a:extLst>
                </a:gridCol>
                <a:gridCol w="443636">
                  <a:extLst>
                    <a:ext uri="{9D8B030D-6E8A-4147-A177-3AD203B41FA5}">
                      <a16:colId xmlns:a16="http://schemas.microsoft.com/office/drawing/2014/main" xmlns="" val="3133844741"/>
                    </a:ext>
                  </a:extLst>
                </a:gridCol>
                <a:gridCol w="443636">
                  <a:extLst>
                    <a:ext uri="{9D8B030D-6E8A-4147-A177-3AD203B41FA5}">
                      <a16:colId xmlns:a16="http://schemas.microsoft.com/office/drawing/2014/main" xmlns="" val="584253540"/>
                    </a:ext>
                  </a:extLst>
                </a:gridCol>
                <a:gridCol w="443636">
                  <a:extLst>
                    <a:ext uri="{9D8B030D-6E8A-4147-A177-3AD203B41FA5}">
                      <a16:colId xmlns:a16="http://schemas.microsoft.com/office/drawing/2014/main" xmlns="" val="4041529085"/>
                    </a:ext>
                  </a:extLst>
                </a:gridCol>
              </a:tblGrid>
              <a:tr h="370840">
                <a:tc>
                  <a:txBody>
                    <a:bodyPr/>
                    <a:lstStyle/>
                    <a:p>
                      <a:pPr algn="ctr"/>
                      <a:r>
                        <a:rPr lang="en-US" dirty="0"/>
                        <a:t>1</a:t>
                      </a:r>
                    </a:p>
                  </a:txBody>
                  <a:tcPr anchor="ctr"/>
                </a:tc>
                <a:tc>
                  <a:txBody>
                    <a:bodyPr/>
                    <a:lstStyle/>
                    <a:p>
                      <a:pPr algn="ctr"/>
                      <a:r>
                        <a:rPr lang="en-US" dirty="0"/>
                        <a:t>-8</a:t>
                      </a:r>
                    </a:p>
                  </a:txBody>
                  <a:tcPr anchor="ctr"/>
                </a:tc>
                <a:tc>
                  <a:txBody>
                    <a:bodyPr/>
                    <a:lstStyle/>
                    <a:p>
                      <a:pPr algn="ctr"/>
                      <a:r>
                        <a:rPr lang="en-US" dirty="0"/>
                        <a:t>0</a:t>
                      </a:r>
                    </a:p>
                  </a:txBody>
                  <a:tcPr anchor="ctr"/>
                </a:tc>
                <a:tc>
                  <a:txBody>
                    <a:bodyPr/>
                    <a:lstStyle/>
                    <a:p>
                      <a:pPr algn="ctr"/>
                      <a:r>
                        <a:rPr lang="en-US" dirty="0"/>
                        <a:t>8</a:t>
                      </a:r>
                    </a:p>
                  </a:txBody>
                  <a:tcPr anchor="ctr"/>
                </a:tc>
                <a:tc>
                  <a:txBody>
                    <a:bodyPr/>
                    <a:lstStyle/>
                    <a:p>
                      <a:pPr algn="ctr"/>
                      <a:r>
                        <a:rPr lang="en-US" dirty="0"/>
                        <a:t>-1</a:t>
                      </a:r>
                    </a:p>
                  </a:txBody>
                  <a:tcPr anchor="ctr"/>
                </a:tc>
                <a:extLst>
                  <a:ext uri="{0D108BD9-81ED-4DB2-BD59-A6C34878D82A}">
                    <a16:rowId xmlns:a16="http://schemas.microsoft.com/office/drawing/2014/main" xmlns="" val="1064110488"/>
                  </a:ext>
                </a:extLst>
              </a:tr>
            </a:tbl>
          </a:graphicData>
        </a:graphic>
      </p:graphicFrame>
      <p:sp>
        <p:nvSpPr>
          <p:cNvPr id="18" name="TextBox 17"/>
          <p:cNvSpPr txBox="1"/>
          <p:nvPr/>
        </p:nvSpPr>
        <p:spPr>
          <a:xfrm>
            <a:off x="6783320" y="5107828"/>
            <a:ext cx="1813317" cy="369332"/>
          </a:xfrm>
          <a:prstGeom prst="rect">
            <a:avLst/>
          </a:prstGeom>
          <a:noFill/>
        </p:spPr>
        <p:txBody>
          <a:bodyPr wrap="none" rtlCol="0">
            <a:spAutoFit/>
          </a:bodyPr>
          <a:lstStyle/>
          <a:p>
            <a:r>
              <a:rPr lang="en-US" sz="1800" dirty="0">
                <a:solidFill>
                  <a:schemeClr val="tx2">
                    <a:lumMod val="50000"/>
                  </a:schemeClr>
                </a:solidFill>
              </a:rPr>
              <a:t>Cubic-corrected</a:t>
            </a:r>
          </a:p>
        </p:txBody>
      </p:sp>
    </p:spTree>
    <p:extLst>
      <p:ext uri="{BB962C8B-B14F-4D97-AF65-F5344CB8AC3E}">
        <p14:creationId xmlns:p14="http://schemas.microsoft.com/office/powerpoint/2010/main" val="17604811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Face Detection</a:t>
            </a:r>
            <a:br>
              <a:rPr lang="vi-VN" sz="4000" dirty="0" smtClean="0"/>
            </a:br>
            <a:r>
              <a:rPr lang="vi-VN" sz="4000" dirty="0" smtClean="0"/>
              <a:t>- </a:t>
            </a:r>
            <a:r>
              <a:rPr lang="en-US" sz="4000" b="0" dirty="0"/>
              <a:t>Histogram of oriented gradients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45" y="1726764"/>
            <a:ext cx="2438400" cy="3590925"/>
          </a:xfrm>
          <a:prstGeom prst="rect">
            <a:avLst/>
          </a:prstGeom>
        </p:spPr>
      </p:pic>
      <p:graphicFrame>
        <p:nvGraphicFramePr>
          <p:cNvPr id="6" name="Table 5"/>
          <p:cNvGraphicFramePr>
            <a:graphicFrameLocks noGrp="1"/>
          </p:cNvGraphicFramePr>
          <p:nvPr/>
        </p:nvGraphicFramePr>
        <p:xfrm>
          <a:off x="3454803" y="3144177"/>
          <a:ext cx="2476305" cy="2194560"/>
        </p:xfrm>
        <a:graphic>
          <a:graphicData uri="http://schemas.openxmlformats.org/drawingml/2006/table">
            <a:tbl>
              <a:tblPr firstRow="1" bandRow="1"/>
              <a:tblGrid>
                <a:gridCol w="495261">
                  <a:extLst>
                    <a:ext uri="{9D8B030D-6E8A-4147-A177-3AD203B41FA5}">
                      <a16:colId xmlns:a16="http://schemas.microsoft.com/office/drawing/2014/main" xmlns="" val="166748958"/>
                    </a:ext>
                  </a:extLst>
                </a:gridCol>
                <a:gridCol w="495261">
                  <a:extLst>
                    <a:ext uri="{9D8B030D-6E8A-4147-A177-3AD203B41FA5}">
                      <a16:colId xmlns:a16="http://schemas.microsoft.com/office/drawing/2014/main" xmlns="" val="344967940"/>
                    </a:ext>
                  </a:extLst>
                </a:gridCol>
                <a:gridCol w="495261">
                  <a:extLst>
                    <a:ext uri="{9D8B030D-6E8A-4147-A177-3AD203B41FA5}">
                      <a16:colId xmlns:a16="http://schemas.microsoft.com/office/drawing/2014/main" xmlns="" val="722849765"/>
                    </a:ext>
                  </a:extLst>
                </a:gridCol>
                <a:gridCol w="495261">
                  <a:extLst>
                    <a:ext uri="{9D8B030D-6E8A-4147-A177-3AD203B41FA5}">
                      <a16:colId xmlns:a16="http://schemas.microsoft.com/office/drawing/2014/main" xmlns="" val="3945728046"/>
                    </a:ext>
                  </a:extLst>
                </a:gridCol>
                <a:gridCol w="495261">
                  <a:extLst>
                    <a:ext uri="{9D8B030D-6E8A-4147-A177-3AD203B41FA5}">
                      <a16:colId xmlns:a16="http://schemas.microsoft.com/office/drawing/2014/main" xmlns="" val="1848289477"/>
                    </a:ext>
                  </a:extLst>
                </a:gridCol>
              </a:tblGrid>
              <a:tr h="362252">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pPr algn="ctr"/>
                      <a:r>
                        <a:rPr lang="en-US" dirty="0"/>
                        <a:t>…</a:t>
                      </a:r>
                    </a:p>
                  </a:txBody>
                  <a:tcPr anchor="ctr"/>
                </a:tc>
                <a:extLst>
                  <a:ext uri="{0D108BD9-81ED-4DB2-BD59-A6C34878D82A}">
                    <a16:rowId xmlns:a16="http://schemas.microsoft.com/office/drawing/2014/main" xmlns="" val="572684325"/>
                  </a:ext>
                </a:extLst>
              </a:tr>
              <a:tr h="36225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pPr algn="ctr"/>
                      <a:r>
                        <a:rPr lang="en-US" dirty="0"/>
                        <a:t>…</a:t>
                      </a:r>
                    </a:p>
                  </a:txBody>
                  <a:tcPr anchor="ctr"/>
                </a:tc>
                <a:extLst>
                  <a:ext uri="{0D108BD9-81ED-4DB2-BD59-A6C34878D82A}">
                    <a16:rowId xmlns:a16="http://schemas.microsoft.com/office/drawing/2014/main" xmlns="" val="2209811074"/>
                  </a:ext>
                </a:extLst>
              </a:tr>
              <a:tr h="36225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pPr algn="ctr"/>
                      <a:r>
                        <a:rPr lang="en-US" dirty="0"/>
                        <a:t>…</a:t>
                      </a:r>
                    </a:p>
                  </a:txBody>
                  <a:tcPr anchor="ctr"/>
                </a:tc>
                <a:extLst>
                  <a:ext uri="{0D108BD9-81ED-4DB2-BD59-A6C34878D82A}">
                    <a16:rowId xmlns:a16="http://schemas.microsoft.com/office/drawing/2014/main" xmlns="" val="4055340727"/>
                  </a:ext>
                </a:extLst>
              </a:tr>
              <a:tr h="36225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pPr algn="ctr"/>
                      <a:r>
                        <a:rPr lang="en-US" dirty="0"/>
                        <a:t>…</a:t>
                      </a:r>
                    </a:p>
                  </a:txBody>
                  <a:tcPr anchor="ctr"/>
                </a:tc>
                <a:extLst>
                  <a:ext uri="{0D108BD9-81ED-4DB2-BD59-A6C34878D82A}">
                    <a16:rowId xmlns:a16="http://schemas.microsoft.com/office/drawing/2014/main" xmlns="" val="3050065778"/>
                  </a:ext>
                </a:extLst>
              </a:tr>
              <a:tr h="36225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pPr algn="ctr"/>
                      <a:r>
                        <a:rPr lang="en-US" dirty="0"/>
                        <a:t>…</a:t>
                      </a:r>
                    </a:p>
                  </a:txBody>
                  <a:tcPr anchor="ctr"/>
                </a:tc>
                <a:extLst>
                  <a:ext uri="{0D108BD9-81ED-4DB2-BD59-A6C34878D82A}">
                    <a16:rowId xmlns:a16="http://schemas.microsoft.com/office/drawing/2014/main" xmlns="" val="700579077"/>
                  </a:ext>
                </a:extLst>
              </a:tr>
              <a:tr h="362252">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xmlns="" val="770962947"/>
                  </a:ext>
                </a:extLst>
              </a:tr>
            </a:tbl>
          </a:graphicData>
        </a:graphic>
      </p:graphicFrame>
      <p:cxnSp>
        <p:nvCxnSpPr>
          <p:cNvPr id="8" name="Straight Connector 7"/>
          <p:cNvCxnSpPr/>
          <p:nvPr/>
        </p:nvCxnSpPr>
        <p:spPr>
          <a:xfrm>
            <a:off x="2090057" y="1726764"/>
            <a:ext cx="3841051" cy="1417413"/>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6" idx="1"/>
          </p:cNvCxnSpPr>
          <p:nvPr/>
        </p:nvCxnSpPr>
        <p:spPr>
          <a:xfrm>
            <a:off x="3454803" y="4241457"/>
            <a:ext cx="0" cy="1076232"/>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12132" y="5353174"/>
            <a:ext cx="1561646" cy="369332"/>
          </a:xfrm>
          <a:prstGeom prst="rect">
            <a:avLst/>
          </a:prstGeom>
          <a:noFill/>
        </p:spPr>
        <p:txBody>
          <a:bodyPr wrap="none" rtlCol="0">
            <a:spAutoFit/>
          </a:bodyPr>
          <a:lstStyle/>
          <a:p>
            <a:r>
              <a:rPr lang="en-US" dirty="0">
                <a:solidFill>
                  <a:schemeClr val="tx2">
                    <a:lumMod val="50000"/>
                  </a:schemeClr>
                </a:solidFill>
              </a:rPr>
              <a:t>108x108 </a:t>
            </a:r>
            <a:r>
              <a:rPr lang="en-US" sz="1800" dirty="0">
                <a:solidFill>
                  <a:schemeClr val="tx2">
                    <a:lumMod val="50000"/>
                  </a:schemeClr>
                </a:solidFill>
                <a:latin typeface="Lato" panose="020B0604020202020204" charset="0"/>
                <a:cs typeface="Lato" panose="020B0604020202020204" charset="0"/>
              </a:rPr>
              <a:t>kernel</a:t>
            </a:r>
          </a:p>
        </p:txBody>
      </p:sp>
      <p:sp>
        <p:nvSpPr>
          <p:cNvPr id="11" name="TextBox 10"/>
          <p:cNvSpPr txBox="1"/>
          <p:nvPr/>
        </p:nvSpPr>
        <p:spPr>
          <a:xfrm>
            <a:off x="6090773" y="2848923"/>
            <a:ext cx="1915909" cy="369332"/>
          </a:xfrm>
          <a:prstGeom prst="rect">
            <a:avLst/>
          </a:prstGeom>
          <a:noFill/>
        </p:spPr>
        <p:txBody>
          <a:bodyPr wrap="none" rtlCol="0">
            <a:spAutoFit/>
          </a:bodyPr>
          <a:lstStyle/>
          <a:p>
            <a:r>
              <a:rPr lang="en-US" sz="1800" dirty="0">
                <a:solidFill>
                  <a:schemeClr val="tx2">
                    <a:lumMod val="50000"/>
                  </a:schemeClr>
                </a:solidFill>
              </a:rPr>
              <a:t>Horizontal vector</a:t>
            </a:r>
          </a:p>
        </p:txBody>
      </p:sp>
      <p:graphicFrame>
        <p:nvGraphicFramePr>
          <p:cNvPr id="12" name="Table 11"/>
          <p:cNvGraphicFramePr>
            <a:graphicFrameLocks noGrp="1"/>
          </p:cNvGraphicFramePr>
          <p:nvPr/>
        </p:nvGraphicFramePr>
        <p:xfrm>
          <a:off x="6344009" y="2421044"/>
          <a:ext cx="1409439" cy="370840"/>
        </p:xfrm>
        <a:graphic>
          <a:graphicData uri="http://schemas.openxmlformats.org/drawingml/2006/table">
            <a:tbl>
              <a:tblPr firstRow="1" bandRow="1"/>
              <a:tblGrid>
                <a:gridCol w="469813">
                  <a:extLst>
                    <a:ext uri="{9D8B030D-6E8A-4147-A177-3AD203B41FA5}">
                      <a16:colId xmlns:a16="http://schemas.microsoft.com/office/drawing/2014/main" xmlns="" val="1944785056"/>
                    </a:ext>
                  </a:extLst>
                </a:gridCol>
                <a:gridCol w="469813">
                  <a:extLst>
                    <a:ext uri="{9D8B030D-6E8A-4147-A177-3AD203B41FA5}">
                      <a16:colId xmlns:a16="http://schemas.microsoft.com/office/drawing/2014/main" xmlns="" val="1043092337"/>
                    </a:ext>
                  </a:extLst>
                </a:gridCol>
                <a:gridCol w="469813">
                  <a:extLst>
                    <a:ext uri="{9D8B030D-6E8A-4147-A177-3AD203B41FA5}">
                      <a16:colId xmlns:a16="http://schemas.microsoft.com/office/drawing/2014/main" xmlns="" val="3710778362"/>
                    </a:ext>
                  </a:extLst>
                </a:gridCol>
              </a:tblGrid>
              <a:tr h="370840">
                <a:tc>
                  <a:txBody>
                    <a:bodyPr/>
                    <a:lstStyle/>
                    <a:p>
                      <a:pPr algn="ctr"/>
                      <a:r>
                        <a:rPr lang="en-US" dirty="0"/>
                        <a:t>-1</a:t>
                      </a:r>
                    </a:p>
                  </a:txBody>
                  <a:tcPr anchor="ctr">
                    <a:solidFill>
                      <a:srgbClr val="00B0F0"/>
                    </a:solidFill>
                  </a:tcPr>
                </a:tc>
                <a:tc>
                  <a:txBody>
                    <a:bodyPr/>
                    <a:lstStyle/>
                    <a:p>
                      <a:pPr algn="ctr"/>
                      <a:r>
                        <a:rPr lang="en-US" dirty="0"/>
                        <a:t>0</a:t>
                      </a:r>
                    </a:p>
                  </a:txBody>
                  <a:tcPr anchor="ctr">
                    <a:solidFill>
                      <a:srgbClr val="00B0F0"/>
                    </a:solidFill>
                  </a:tcPr>
                </a:tc>
                <a:tc>
                  <a:txBody>
                    <a:bodyPr/>
                    <a:lstStyle/>
                    <a:p>
                      <a:pPr algn="ctr"/>
                      <a:r>
                        <a:rPr lang="en-US" dirty="0"/>
                        <a:t>1</a:t>
                      </a:r>
                    </a:p>
                  </a:txBody>
                  <a:tcPr anchor="ctr">
                    <a:solidFill>
                      <a:srgbClr val="00B0F0"/>
                    </a:solidFill>
                  </a:tcPr>
                </a:tc>
                <a:extLst>
                  <a:ext uri="{0D108BD9-81ED-4DB2-BD59-A6C34878D82A}">
                    <a16:rowId xmlns:a16="http://schemas.microsoft.com/office/drawing/2014/main" xmlns="" val="4127644005"/>
                  </a:ext>
                </a:extLst>
              </a:tr>
            </a:tbl>
          </a:graphicData>
        </a:graphic>
      </p:graphicFrame>
      <p:graphicFrame>
        <p:nvGraphicFramePr>
          <p:cNvPr id="13" name="Table 12"/>
          <p:cNvGraphicFramePr>
            <a:graphicFrameLocks noGrp="1"/>
          </p:cNvGraphicFramePr>
          <p:nvPr/>
        </p:nvGraphicFramePr>
        <p:xfrm>
          <a:off x="8111015" y="2409707"/>
          <a:ext cx="391064" cy="1112520"/>
        </p:xfrm>
        <a:graphic>
          <a:graphicData uri="http://schemas.openxmlformats.org/drawingml/2006/table">
            <a:tbl>
              <a:tblPr firstRow="1" bandRow="1"/>
              <a:tblGrid>
                <a:gridCol w="391064">
                  <a:extLst>
                    <a:ext uri="{9D8B030D-6E8A-4147-A177-3AD203B41FA5}">
                      <a16:colId xmlns:a16="http://schemas.microsoft.com/office/drawing/2014/main" xmlns="" val="2032649345"/>
                    </a:ext>
                  </a:extLst>
                </a:gridCol>
              </a:tblGrid>
              <a:tr h="370840">
                <a:tc>
                  <a:txBody>
                    <a:bodyPr/>
                    <a:lstStyle/>
                    <a:p>
                      <a:pPr algn="ctr"/>
                      <a:r>
                        <a:rPr lang="en-US" dirty="0"/>
                        <a:t>-1</a:t>
                      </a:r>
                    </a:p>
                  </a:txBody>
                  <a:tcPr anchor="ctr">
                    <a:solidFill>
                      <a:srgbClr val="FF0000"/>
                    </a:solidFill>
                  </a:tcPr>
                </a:tc>
                <a:extLst>
                  <a:ext uri="{0D108BD9-81ED-4DB2-BD59-A6C34878D82A}">
                    <a16:rowId xmlns:a16="http://schemas.microsoft.com/office/drawing/2014/main" xmlns="" val="4209022482"/>
                  </a:ext>
                </a:extLst>
              </a:tr>
              <a:tr h="370840">
                <a:tc>
                  <a:txBody>
                    <a:bodyPr/>
                    <a:lstStyle/>
                    <a:p>
                      <a:pPr algn="ctr"/>
                      <a:r>
                        <a:rPr lang="en-US" dirty="0"/>
                        <a:t>0</a:t>
                      </a:r>
                    </a:p>
                  </a:txBody>
                  <a:tcPr anchor="ctr">
                    <a:solidFill>
                      <a:srgbClr val="FF0000"/>
                    </a:solidFill>
                  </a:tcPr>
                </a:tc>
                <a:extLst>
                  <a:ext uri="{0D108BD9-81ED-4DB2-BD59-A6C34878D82A}">
                    <a16:rowId xmlns:a16="http://schemas.microsoft.com/office/drawing/2014/main" xmlns="" val="626673961"/>
                  </a:ext>
                </a:extLst>
              </a:tr>
              <a:tr h="370840">
                <a:tc>
                  <a:txBody>
                    <a:bodyPr/>
                    <a:lstStyle/>
                    <a:p>
                      <a:pPr algn="ctr"/>
                      <a:r>
                        <a:rPr lang="en-US" dirty="0"/>
                        <a:t>1</a:t>
                      </a:r>
                    </a:p>
                  </a:txBody>
                  <a:tcPr anchor="ctr">
                    <a:solidFill>
                      <a:srgbClr val="FF0000"/>
                    </a:solidFill>
                  </a:tcPr>
                </a:tc>
                <a:extLst>
                  <a:ext uri="{0D108BD9-81ED-4DB2-BD59-A6C34878D82A}">
                    <a16:rowId xmlns:a16="http://schemas.microsoft.com/office/drawing/2014/main" xmlns="" val="170420320"/>
                  </a:ext>
                </a:extLst>
              </a:tr>
            </a:tbl>
          </a:graphicData>
        </a:graphic>
      </p:graphicFrame>
      <p:sp>
        <p:nvSpPr>
          <p:cNvPr id="14" name="TextBox 13"/>
          <p:cNvSpPr txBox="1"/>
          <p:nvPr/>
        </p:nvSpPr>
        <p:spPr>
          <a:xfrm>
            <a:off x="7213683" y="3587786"/>
            <a:ext cx="1646605" cy="369332"/>
          </a:xfrm>
          <a:prstGeom prst="rect">
            <a:avLst/>
          </a:prstGeom>
          <a:noFill/>
        </p:spPr>
        <p:txBody>
          <a:bodyPr wrap="none" rtlCol="0">
            <a:spAutoFit/>
          </a:bodyPr>
          <a:lstStyle/>
          <a:p>
            <a:r>
              <a:rPr lang="en-US" sz="1800" dirty="0">
                <a:solidFill>
                  <a:schemeClr val="tx2">
                    <a:lumMod val="50000"/>
                  </a:schemeClr>
                </a:solidFill>
              </a:rPr>
              <a:t>Vertical vector</a:t>
            </a:r>
          </a:p>
        </p:txBody>
      </p:sp>
      <p:graphicFrame>
        <p:nvGraphicFramePr>
          <p:cNvPr id="15" name="Table 14"/>
          <p:cNvGraphicFramePr>
            <a:graphicFrameLocks noGrp="1"/>
          </p:cNvGraphicFramePr>
          <p:nvPr/>
        </p:nvGraphicFramePr>
        <p:xfrm>
          <a:off x="2948836" y="3144177"/>
          <a:ext cx="1504749" cy="370840"/>
        </p:xfrm>
        <a:graphic>
          <a:graphicData uri="http://schemas.openxmlformats.org/drawingml/2006/table">
            <a:tbl>
              <a:tblPr firstRow="1" bandRow="1"/>
              <a:tblGrid>
                <a:gridCol w="501583">
                  <a:extLst>
                    <a:ext uri="{9D8B030D-6E8A-4147-A177-3AD203B41FA5}">
                      <a16:colId xmlns:a16="http://schemas.microsoft.com/office/drawing/2014/main" xmlns="" val="1944785056"/>
                    </a:ext>
                  </a:extLst>
                </a:gridCol>
                <a:gridCol w="501583">
                  <a:extLst>
                    <a:ext uri="{9D8B030D-6E8A-4147-A177-3AD203B41FA5}">
                      <a16:colId xmlns:a16="http://schemas.microsoft.com/office/drawing/2014/main" xmlns="" val="1043092337"/>
                    </a:ext>
                  </a:extLst>
                </a:gridCol>
                <a:gridCol w="501583">
                  <a:extLst>
                    <a:ext uri="{9D8B030D-6E8A-4147-A177-3AD203B41FA5}">
                      <a16:colId xmlns:a16="http://schemas.microsoft.com/office/drawing/2014/main" xmlns="" val="3710778362"/>
                    </a:ext>
                  </a:extLst>
                </a:gridCol>
              </a:tblGrid>
              <a:tr h="370840">
                <a:tc>
                  <a:txBody>
                    <a:bodyPr/>
                    <a:lstStyle/>
                    <a:p>
                      <a:pPr algn="ctr"/>
                      <a:r>
                        <a:rPr lang="en-US" dirty="0"/>
                        <a:t>-1</a:t>
                      </a:r>
                    </a:p>
                  </a:txBody>
                  <a:tcPr anchor="ctr">
                    <a:solidFill>
                      <a:srgbClr val="00B0F0"/>
                    </a:solidFill>
                  </a:tcPr>
                </a:tc>
                <a:tc>
                  <a:txBody>
                    <a:bodyPr/>
                    <a:lstStyle/>
                    <a:p>
                      <a:pPr algn="ctr"/>
                      <a:r>
                        <a:rPr lang="en-US" dirty="0"/>
                        <a:t>0</a:t>
                      </a:r>
                    </a:p>
                  </a:txBody>
                  <a:tcPr anchor="ctr">
                    <a:solidFill>
                      <a:srgbClr val="00B0F0"/>
                    </a:solidFill>
                  </a:tcPr>
                </a:tc>
                <a:tc>
                  <a:txBody>
                    <a:bodyPr/>
                    <a:lstStyle/>
                    <a:p>
                      <a:pPr algn="ctr"/>
                      <a:r>
                        <a:rPr lang="en-US" dirty="0"/>
                        <a:t>1</a:t>
                      </a:r>
                    </a:p>
                  </a:txBody>
                  <a:tcPr anchor="ctr">
                    <a:solidFill>
                      <a:srgbClr val="00B0F0"/>
                    </a:solidFill>
                  </a:tcPr>
                </a:tc>
                <a:extLst>
                  <a:ext uri="{0D108BD9-81ED-4DB2-BD59-A6C34878D82A}">
                    <a16:rowId xmlns:a16="http://schemas.microsoft.com/office/drawing/2014/main" xmlns="" val="4127644005"/>
                  </a:ext>
                </a:extLst>
              </a:tr>
            </a:tbl>
          </a:graphicData>
        </a:graphic>
      </p:graphicFrame>
      <p:graphicFrame>
        <p:nvGraphicFramePr>
          <p:cNvPr id="16" name="Table 15"/>
          <p:cNvGraphicFramePr>
            <a:graphicFrameLocks noGrp="1"/>
          </p:cNvGraphicFramePr>
          <p:nvPr/>
        </p:nvGraphicFramePr>
        <p:xfrm>
          <a:off x="3454802" y="2739360"/>
          <a:ext cx="505967" cy="1112520"/>
        </p:xfrm>
        <a:graphic>
          <a:graphicData uri="http://schemas.openxmlformats.org/drawingml/2006/table">
            <a:tbl>
              <a:tblPr firstRow="1" bandRow="1"/>
              <a:tblGrid>
                <a:gridCol w="505967">
                  <a:extLst>
                    <a:ext uri="{9D8B030D-6E8A-4147-A177-3AD203B41FA5}">
                      <a16:colId xmlns:a16="http://schemas.microsoft.com/office/drawing/2014/main" xmlns="" val="2032649345"/>
                    </a:ext>
                  </a:extLst>
                </a:gridCol>
              </a:tblGrid>
              <a:tr h="370840">
                <a:tc>
                  <a:txBody>
                    <a:bodyPr/>
                    <a:lstStyle/>
                    <a:p>
                      <a:pPr algn="ctr"/>
                      <a:r>
                        <a:rPr lang="en-US" dirty="0"/>
                        <a:t>-1</a:t>
                      </a:r>
                    </a:p>
                  </a:txBody>
                  <a:tcPr anchor="ctr">
                    <a:solidFill>
                      <a:srgbClr val="FF0000"/>
                    </a:solidFill>
                  </a:tcPr>
                </a:tc>
                <a:extLst>
                  <a:ext uri="{0D108BD9-81ED-4DB2-BD59-A6C34878D82A}">
                    <a16:rowId xmlns:a16="http://schemas.microsoft.com/office/drawing/2014/main" xmlns="" val="4209022482"/>
                  </a:ext>
                </a:extLst>
              </a:tr>
              <a:tr h="370840">
                <a:tc>
                  <a:txBody>
                    <a:bodyPr/>
                    <a:lstStyle/>
                    <a:p>
                      <a:pPr algn="ctr"/>
                      <a:r>
                        <a:rPr lang="en-US" dirty="0"/>
                        <a:t>0</a:t>
                      </a:r>
                    </a:p>
                  </a:txBody>
                  <a:tcPr anchor="ctr">
                    <a:solidFill>
                      <a:srgbClr val="FF0000"/>
                    </a:solidFill>
                  </a:tcPr>
                </a:tc>
                <a:extLst>
                  <a:ext uri="{0D108BD9-81ED-4DB2-BD59-A6C34878D82A}">
                    <a16:rowId xmlns:a16="http://schemas.microsoft.com/office/drawing/2014/main" xmlns="" val="626673961"/>
                  </a:ext>
                </a:extLst>
              </a:tr>
              <a:tr h="370840">
                <a:tc>
                  <a:txBody>
                    <a:bodyPr/>
                    <a:lstStyle/>
                    <a:p>
                      <a:pPr algn="ctr"/>
                      <a:r>
                        <a:rPr lang="en-US" dirty="0"/>
                        <a:t>1</a:t>
                      </a:r>
                    </a:p>
                  </a:txBody>
                  <a:tcPr anchor="ctr">
                    <a:solidFill>
                      <a:srgbClr val="FF0000"/>
                    </a:solidFill>
                  </a:tcPr>
                </a:tc>
                <a:extLst>
                  <a:ext uri="{0D108BD9-81ED-4DB2-BD59-A6C34878D82A}">
                    <a16:rowId xmlns:a16="http://schemas.microsoft.com/office/drawing/2014/main" xmlns="" val="170420320"/>
                  </a:ext>
                </a:extLst>
              </a:tr>
            </a:tbl>
          </a:graphicData>
        </a:graphic>
      </p:graphicFrame>
      <p:sp>
        <p:nvSpPr>
          <p:cNvPr id="17" name="TextBox 16"/>
          <p:cNvSpPr txBox="1"/>
          <p:nvPr/>
        </p:nvSpPr>
        <p:spPr>
          <a:xfrm>
            <a:off x="2768870" y="6061472"/>
            <a:ext cx="3786614" cy="369332"/>
          </a:xfrm>
          <a:prstGeom prst="rect">
            <a:avLst/>
          </a:prstGeom>
          <a:noFill/>
        </p:spPr>
        <p:txBody>
          <a:bodyPr wrap="none" rtlCol="0">
            <a:spAutoFit/>
          </a:bodyPr>
          <a:lstStyle/>
          <a:p>
            <a:r>
              <a:rPr lang="en-US" sz="1800" b="1" dirty="0">
                <a:solidFill>
                  <a:schemeClr val="tx2">
                    <a:lumMod val="50000"/>
                  </a:schemeClr>
                </a:solidFill>
                <a:latin typeface="Lato" panose="020B0604020202020204" charset="0"/>
                <a:cs typeface="Lato" panose="020B0604020202020204" charset="0"/>
              </a:rPr>
              <a:t>Slide directional gradient on kernel</a:t>
            </a:r>
          </a:p>
        </p:txBody>
      </p:sp>
      <p:cxnSp>
        <p:nvCxnSpPr>
          <p:cNvPr id="18" name="Straight Connector 17"/>
          <p:cNvCxnSpPr/>
          <p:nvPr/>
        </p:nvCxnSpPr>
        <p:spPr>
          <a:xfrm>
            <a:off x="341245" y="3522227"/>
            <a:ext cx="3113558" cy="1795462"/>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2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5E-6 3.33333E-6 L 0.21857 -0.00209 " pathEditMode="relative" rAng="0" ptsTypes="AA">
                                      <p:cBhvr>
                                        <p:cTn id="6" dur="2000" fill="hold"/>
                                        <p:tgtEl>
                                          <p:spTgt spid="15"/>
                                        </p:tgtEl>
                                        <p:attrNameLst>
                                          <p:attrName>ppt_x</p:attrName>
                                          <p:attrName>ppt_y</p:attrName>
                                        </p:attrNameLst>
                                      </p:cBhvr>
                                      <p:rCtr x="10920" y="-116"/>
                                    </p:animMotion>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15"/>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par>
                          <p:cTn id="13" fill="hold">
                            <p:stCondLst>
                              <p:cond delay="2000"/>
                            </p:stCondLst>
                            <p:childTnLst>
                              <p:par>
                                <p:cTn id="14" presetID="42" presetClass="path" presetSubtype="0" accel="50000" decel="50000" fill="hold" nodeType="afterEffect">
                                  <p:stCondLst>
                                    <p:cond delay="0"/>
                                  </p:stCondLst>
                                  <p:childTnLst>
                                    <p:animMotion origin="layout" path="M -1.94444E-6 4.44444E-6 L 0.21545 0.00162 " pathEditMode="relative" rAng="0" ptsTypes="AA">
                                      <p:cBhvr>
                                        <p:cTn id="15" dur="2000" fill="hold"/>
                                        <p:tgtEl>
                                          <p:spTgt spid="16"/>
                                        </p:tgtEl>
                                        <p:attrNameLst>
                                          <p:attrName>ppt_x</p:attrName>
                                          <p:attrName>ppt_y</p:attrName>
                                        </p:attrNameLst>
                                      </p:cBhvr>
                                      <p:rCtr x="10764"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Face Detection</a:t>
            </a:r>
            <a:br>
              <a:rPr lang="vi-VN" sz="4000" dirty="0" smtClean="0"/>
            </a:br>
            <a:r>
              <a:rPr lang="vi-VN" sz="4000" dirty="0" smtClean="0"/>
              <a:t>- </a:t>
            </a:r>
            <a:r>
              <a:rPr lang="en-US" sz="4000" b="0" dirty="0"/>
              <a:t>Histogram of oriented gradients</a:t>
            </a:r>
          </a:p>
        </p:txBody>
      </p:sp>
      <p:graphicFrame>
        <p:nvGraphicFramePr>
          <p:cNvPr id="5" name="Table 4"/>
          <p:cNvGraphicFramePr>
            <a:graphicFrameLocks noGrp="1"/>
          </p:cNvGraphicFramePr>
          <p:nvPr>
            <p:extLst>
              <p:ext uri="{D42A27DB-BD31-4B8C-83A1-F6EECF244321}">
                <p14:modId xmlns:p14="http://schemas.microsoft.com/office/powerpoint/2010/main" val="1690127682"/>
              </p:ext>
            </p:extLst>
          </p:nvPr>
        </p:nvGraphicFramePr>
        <p:xfrm>
          <a:off x="734567" y="2659857"/>
          <a:ext cx="2476305" cy="2194560"/>
        </p:xfrm>
        <a:graphic>
          <a:graphicData uri="http://schemas.openxmlformats.org/drawingml/2006/table">
            <a:tbl>
              <a:tblPr firstRow="1" bandRow="1"/>
              <a:tblGrid>
                <a:gridCol w="495261">
                  <a:extLst>
                    <a:ext uri="{9D8B030D-6E8A-4147-A177-3AD203B41FA5}">
                      <a16:colId xmlns:a16="http://schemas.microsoft.com/office/drawing/2014/main" xmlns="" val="166748958"/>
                    </a:ext>
                  </a:extLst>
                </a:gridCol>
                <a:gridCol w="495261">
                  <a:extLst>
                    <a:ext uri="{9D8B030D-6E8A-4147-A177-3AD203B41FA5}">
                      <a16:colId xmlns:a16="http://schemas.microsoft.com/office/drawing/2014/main" xmlns="" val="344967940"/>
                    </a:ext>
                  </a:extLst>
                </a:gridCol>
                <a:gridCol w="495261">
                  <a:extLst>
                    <a:ext uri="{9D8B030D-6E8A-4147-A177-3AD203B41FA5}">
                      <a16:colId xmlns:a16="http://schemas.microsoft.com/office/drawing/2014/main" xmlns="" val="722849765"/>
                    </a:ext>
                  </a:extLst>
                </a:gridCol>
                <a:gridCol w="495261">
                  <a:extLst>
                    <a:ext uri="{9D8B030D-6E8A-4147-A177-3AD203B41FA5}">
                      <a16:colId xmlns:a16="http://schemas.microsoft.com/office/drawing/2014/main" xmlns="" val="3945728046"/>
                    </a:ext>
                  </a:extLst>
                </a:gridCol>
                <a:gridCol w="495261">
                  <a:extLst>
                    <a:ext uri="{9D8B030D-6E8A-4147-A177-3AD203B41FA5}">
                      <a16:colId xmlns:a16="http://schemas.microsoft.com/office/drawing/2014/main" xmlns="" val="1848289477"/>
                    </a:ext>
                  </a:extLst>
                </a:gridCol>
              </a:tblGrid>
              <a:tr h="362252">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pPr algn="ctr"/>
                      <a:r>
                        <a:rPr lang="en-US" dirty="0"/>
                        <a:t>…</a:t>
                      </a:r>
                    </a:p>
                  </a:txBody>
                  <a:tcPr anchor="ctr"/>
                </a:tc>
                <a:extLst>
                  <a:ext uri="{0D108BD9-81ED-4DB2-BD59-A6C34878D82A}">
                    <a16:rowId xmlns:a16="http://schemas.microsoft.com/office/drawing/2014/main" xmlns="" val="572684325"/>
                  </a:ext>
                </a:extLst>
              </a:tr>
              <a:tr h="36225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pPr algn="ctr"/>
                      <a:r>
                        <a:rPr lang="en-US" dirty="0"/>
                        <a:t>…</a:t>
                      </a:r>
                    </a:p>
                  </a:txBody>
                  <a:tcPr anchor="ctr"/>
                </a:tc>
                <a:extLst>
                  <a:ext uri="{0D108BD9-81ED-4DB2-BD59-A6C34878D82A}">
                    <a16:rowId xmlns:a16="http://schemas.microsoft.com/office/drawing/2014/main" xmlns="" val="2209811074"/>
                  </a:ext>
                </a:extLst>
              </a:tr>
              <a:tr h="36225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pPr algn="ctr"/>
                      <a:r>
                        <a:rPr lang="en-US" dirty="0"/>
                        <a:t>…</a:t>
                      </a:r>
                    </a:p>
                  </a:txBody>
                  <a:tcPr anchor="ctr"/>
                </a:tc>
                <a:extLst>
                  <a:ext uri="{0D108BD9-81ED-4DB2-BD59-A6C34878D82A}">
                    <a16:rowId xmlns:a16="http://schemas.microsoft.com/office/drawing/2014/main" xmlns="" val="4055340727"/>
                  </a:ext>
                </a:extLst>
              </a:tr>
              <a:tr h="36225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pPr algn="ctr"/>
                      <a:r>
                        <a:rPr lang="en-US" dirty="0"/>
                        <a:t>…</a:t>
                      </a:r>
                    </a:p>
                  </a:txBody>
                  <a:tcPr anchor="ctr"/>
                </a:tc>
                <a:extLst>
                  <a:ext uri="{0D108BD9-81ED-4DB2-BD59-A6C34878D82A}">
                    <a16:rowId xmlns:a16="http://schemas.microsoft.com/office/drawing/2014/main" xmlns="" val="3050065778"/>
                  </a:ext>
                </a:extLst>
              </a:tr>
              <a:tr h="36225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pPr algn="ctr"/>
                      <a:r>
                        <a:rPr lang="en-US" dirty="0"/>
                        <a:t>…</a:t>
                      </a:r>
                    </a:p>
                  </a:txBody>
                  <a:tcPr anchor="ctr"/>
                </a:tc>
                <a:extLst>
                  <a:ext uri="{0D108BD9-81ED-4DB2-BD59-A6C34878D82A}">
                    <a16:rowId xmlns:a16="http://schemas.microsoft.com/office/drawing/2014/main" xmlns="" val="700579077"/>
                  </a:ext>
                </a:extLst>
              </a:tr>
              <a:tr h="362252">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xmlns="" val="770962947"/>
                  </a:ext>
                </a:extLst>
              </a:tr>
            </a:tbl>
          </a:graphicData>
        </a:graphic>
      </p:graphicFrame>
      <p:sp>
        <p:nvSpPr>
          <p:cNvPr id="6" name="TextBox 5"/>
          <p:cNvSpPr txBox="1"/>
          <p:nvPr/>
        </p:nvSpPr>
        <p:spPr>
          <a:xfrm>
            <a:off x="1074877" y="4888468"/>
            <a:ext cx="1795684" cy="369332"/>
          </a:xfrm>
          <a:prstGeom prst="rect">
            <a:avLst/>
          </a:prstGeom>
          <a:noFill/>
        </p:spPr>
        <p:txBody>
          <a:bodyPr wrap="none" rtlCol="0">
            <a:spAutoFit/>
          </a:bodyPr>
          <a:lstStyle/>
          <a:p>
            <a:r>
              <a:rPr lang="en-US" sz="1800" dirty="0">
                <a:solidFill>
                  <a:schemeClr val="tx2">
                    <a:lumMod val="50000"/>
                  </a:schemeClr>
                </a:solidFill>
                <a:latin typeface="Lato" panose="020B0604020202020204" charset="0"/>
                <a:cs typeface="Lato" panose="020B0604020202020204" charset="0"/>
              </a:rPr>
              <a:t>108x108 kernel</a:t>
            </a:r>
          </a:p>
        </p:txBody>
      </p:sp>
      <p:graphicFrame>
        <p:nvGraphicFramePr>
          <p:cNvPr id="8" name="Table 7"/>
          <p:cNvGraphicFramePr>
            <a:graphicFrameLocks noGrp="1"/>
          </p:cNvGraphicFramePr>
          <p:nvPr>
            <p:extLst>
              <p:ext uri="{D42A27DB-BD31-4B8C-83A1-F6EECF244321}">
                <p14:modId xmlns:p14="http://schemas.microsoft.com/office/powerpoint/2010/main" val="1066075704"/>
              </p:ext>
            </p:extLst>
          </p:nvPr>
        </p:nvGraphicFramePr>
        <p:xfrm>
          <a:off x="228600" y="2659857"/>
          <a:ext cx="1504749" cy="370840"/>
        </p:xfrm>
        <a:graphic>
          <a:graphicData uri="http://schemas.openxmlformats.org/drawingml/2006/table">
            <a:tbl>
              <a:tblPr firstRow="1" bandRow="1"/>
              <a:tblGrid>
                <a:gridCol w="501583">
                  <a:extLst>
                    <a:ext uri="{9D8B030D-6E8A-4147-A177-3AD203B41FA5}">
                      <a16:colId xmlns:a16="http://schemas.microsoft.com/office/drawing/2014/main" xmlns="" val="1944785056"/>
                    </a:ext>
                  </a:extLst>
                </a:gridCol>
                <a:gridCol w="501583">
                  <a:extLst>
                    <a:ext uri="{9D8B030D-6E8A-4147-A177-3AD203B41FA5}">
                      <a16:colId xmlns:a16="http://schemas.microsoft.com/office/drawing/2014/main" xmlns="" val="1043092337"/>
                    </a:ext>
                  </a:extLst>
                </a:gridCol>
                <a:gridCol w="501583">
                  <a:extLst>
                    <a:ext uri="{9D8B030D-6E8A-4147-A177-3AD203B41FA5}">
                      <a16:colId xmlns:a16="http://schemas.microsoft.com/office/drawing/2014/main" xmlns="" val="3710778362"/>
                    </a:ext>
                  </a:extLst>
                </a:gridCol>
              </a:tblGrid>
              <a:tr h="370840">
                <a:tc>
                  <a:txBody>
                    <a:bodyPr/>
                    <a:lstStyle/>
                    <a:p>
                      <a:pPr algn="ctr"/>
                      <a:r>
                        <a:rPr lang="en-US" dirty="0"/>
                        <a:t>-1</a:t>
                      </a:r>
                    </a:p>
                  </a:txBody>
                  <a:tcPr anchor="ctr">
                    <a:solidFill>
                      <a:srgbClr val="00B0F0"/>
                    </a:solidFill>
                  </a:tcPr>
                </a:tc>
                <a:tc>
                  <a:txBody>
                    <a:bodyPr/>
                    <a:lstStyle/>
                    <a:p>
                      <a:pPr algn="ctr"/>
                      <a:r>
                        <a:rPr lang="en-US" dirty="0"/>
                        <a:t>0</a:t>
                      </a:r>
                    </a:p>
                  </a:txBody>
                  <a:tcPr anchor="ctr">
                    <a:solidFill>
                      <a:srgbClr val="00B0F0"/>
                    </a:solidFill>
                  </a:tcPr>
                </a:tc>
                <a:tc>
                  <a:txBody>
                    <a:bodyPr/>
                    <a:lstStyle/>
                    <a:p>
                      <a:pPr algn="ctr"/>
                      <a:r>
                        <a:rPr lang="en-US" dirty="0"/>
                        <a:t>1</a:t>
                      </a:r>
                    </a:p>
                  </a:txBody>
                  <a:tcPr anchor="ctr">
                    <a:solidFill>
                      <a:srgbClr val="00B0F0"/>
                    </a:solidFill>
                  </a:tcPr>
                </a:tc>
                <a:extLst>
                  <a:ext uri="{0D108BD9-81ED-4DB2-BD59-A6C34878D82A}">
                    <a16:rowId xmlns:a16="http://schemas.microsoft.com/office/drawing/2014/main" xmlns="" val="4127644005"/>
                  </a:ext>
                </a:extLst>
              </a:tr>
            </a:tbl>
          </a:graphicData>
        </a:graphic>
      </p:graphicFrame>
      <p:sp>
        <p:nvSpPr>
          <p:cNvPr id="9" name="TextBox 8"/>
          <p:cNvSpPr txBox="1"/>
          <p:nvPr/>
        </p:nvSpPr>
        <p:spPr>
          <a:xfrm>
            <a:off x="3433643" y="3156447"/>
            <a:ext cx="5604795" cy="923330"/>
          </a:xfrm>
          <a:prstGeom prst="rect">
            <a:avLst/>
          </a:prstGeom>
          <a:noFill/>
        </p:spPr>
        <p:txBody>
          <a:bodyPr wrap="square" rtlCol="0">
            <a:spAutoFit/>
          </a:bodyPr>
          <a:lstStyle/>
          <a:p>
            <a:pPr marL="285750" indent="-285750">
              <a:buFont typeface="Courier New" panose="02070309020205020404" pitchFamily="49" charset="0"/>
              <a:buChar char="o"/>
            </a:pPr>
            <a:r>
              <a:rPr lang="en-US" sz="1800" dirty="0">
                <a:solidFill>
                  <a:schemeClr val="tx2">
                    <a:lumMod val="50000"/>
                  </a:schemeClr>
                </a:solidFill>
                <a:latin typeface="Lato" panose="020B0604020202020204" charset="0"/>
                <a:cs typeface="Lato" panose="020B0604020202020204" charset="0"/>
              </a:rPr>
              <a:t>Using </a:t>
            </a:r>
            <a:r>
              <a:rPr lang="en-US" sz="1800" b="1" dirty="0">
                <a:solidFill>
                  <a:schemeClr val="tx2">
                    <a:lumMod val="50000"/>
                  </a:schemeClr>
                </a:solidFill>
                <a:latin typeface="Lato" panose="020B0604020202020204" charset="0"/>
                <a:cs typeface="Lato" panose="020B0604020202020204" charset="0"/>
              </a:rPr>
              <a:t>dot product </a:t>
            </a:r>
            <a:r>
              <a:rPr lang="en-US" sz="1800" dirty="0">
                <a:solidFill>
                  <a:schemeClr val="tx2">
                    <a:lumMod val="50000"/>
                  </a:schemeClr>
                </a:solidFill>
                <a:latin typeface="Lato" panose="020B0604020202020204" charset="0"/>
                <a:cs typeface="Lato" panose="020B0604020202020204" charset="0"/>
              </a:rPr>
              <a:t>to</a:t>
            </a:r>
            <a:r>
              <a:rPr lang="en-US" sz="1800" b="1" dirty="0">
                <a:solidFill>
                  <a:schemeClr val="tx2">
                    <a:lumMod val="50000"/>
                  </a:schemeClr>
                </a:solidFill>
                <a:latin typeface="Lato" panose="020B0604020202020204" charset="0"/>
                <a:cs typeface="Lato" panose="020B0604020202020204" charset="0"/>
              </a:rPr>
              <a:t> calculate directional gradient</a:t>
            </a:r>
          </a:p>
          <a:p>
            <a:pPr marL="285750" indent="-285750">
              <a:buFont typeface="Courier New" panose="02070309020205020404" pitchFamily="49" charset="0"/>
              <a:buChar char="o"/>
            </a:pPr>
            <a:r>
              <a:rPr lang="en-US" sz="1800" dirty="0">
                <a:solidFill>
                  <a:schemeClr val="tx2">
                    <a:lumMod val="50000"/>
                  </a:schemeClr>
                </a:solidFill>
                <a:latin typeface="Lato" panose="020B0604020202020204" charset="0"/>
                <a:cs typeface="Lato" panose="020B0604020202020204" charset="0"/>
              </a:rPr>
              <a:t>The </a:t>
            </a:r>
            <a:r>
              <a:rPr lang="en-US" sz="1800" b="1" dirty="0">
                <a:solidFill>
                  <a:schemeClr val="tx2">
                    <a:lumMod val="50000"/>
                  </a:schemeClr>
                </a:solidFill>
                <a:latin typeface="Lato" panose="020B0604020202020204" charset="0"/>
                <a:cs typeface="Lato" panose="020B0604020202020204" charset="0"/>
              </a:rPr>
              <a:t>dot product </a:t>
            </a:r>
            <a:r>
              <a:rPr lang="en-US" sz="1800" dirty="0">
                <a:solidFill>
                  <a:schemeClr val="tx2">
                    <a:lumMod val="50000"/>
                  </a:schemeClr>
                </a:solidFill>
                <a:latin typeface="Lato" panose="020B0604020202020204" charset="0"/>
                <a:cs typeface="Lato" panose="020B0604020202020204" charset="0"/>
              </a:rPr>
              <a:t>of </a:t>
            </a:r>
            <a:r>
              <a:rPr lang="en-US" sz="1800" b="1" dirty="0">
                <a:solidFill>
                  <a:schemeClr val="tx2">
                    <a:lumMod val="50000"/>
                  </a:schemeClr>
                </a:solidFill>
                <a:latin typeface="Lato" panose="020B0604020202020204" charset="0"/>
                <a:cs typeface="Lato" panose="020B0604020202020204" charset="0"/>
              </a:rPr>
              <a:t>two vectors</a:t>
            </a:r>
            <a:r>
              <a:rPr lang="en-US" sz="1800" dirty="0">
                <a:solidFill>
                  <a:schemeClr val="tx2">
                    <a:lumMod val="50000"/>
                  </a:schemeClr>
                </a:solidFill>
                <a:latin typeface="Lato" panose="020B0604020202020204" charset="0"/>
                <a:cs typeface="Lato" panose="020B0604020202020204" charset="0"/>
              </a:rPr>
              <a:t> </a:t>
            </a:r>
          </a:p>
          <a:p>
            <a:pPr marL="290513"/>
            <a:r>
              <a:rPr lang="en-US" sz="1800" b="1" dirty="0">
                <a:solidFill>
                  <a:schemeClr val="tx2">
                    <a:lumMod val="50000"/>
                  </a:schemeClr>
                </a:solidFill>
                <a:latin typeface="Lato" panose="020B0604020202020204" charset="0"/>
                <a:cs typeface="Lato" panose="020B0604020202020204" charset="0"/>
              </a:rPr>
              <a:t>a</a:t>
            </a:r>
            <a:r>
              <a:rPr lang="en-US" sz="1800" dirty="0">
                <a:solidFill>
                  <a:schemeClr val="tx2">
                    <a:lumMod val="50000"/>
                  </a:schemeClr>
                </a:solidFill>
                <a:latin typeface="Lato" panose="020B0604020202020204" charset="0"/>
                <a:cs typeface="Lato" panose="020B0604020202020204" charset="0"/>
              </a:rPr>
              <a:t> = [</a:t>
            </a:r>
            <a:r>
              <a:rPr lang="en-US" sz="1800" i="1" dirty="0">
                <a:solidFill>
                  <a:schemeClr val="tx2">
                    <a:lumMod val="50000"/>
                  </a:schemeClr>
                </a:solidFill>
                <a:latin typeface="Lato" panose="020B0604020202020204" charset="0"/>
                <a:cs typeface="Lato" panose="020B0604020202020204" charset="0"/>
              </a:rPr>
              <a:t>a</a:t>
            </a:r>
            <a:r>
              <a:rPr lang="en-US" sz="1800" baseline="-25000" dirty="0">
                <a:solidFill>
                  <a:schemeClr val="tx2">
                    <a:lumMod val="50000"/>
                  </a:schemeClr>
                </a:solidFill>
                <a:latin typeface="Lato" panose="020B0604020202020204" charset="0"/>
                <a:cs typeface="Lato" panose="020B0604020202020204" charset="0"/>
              </a:rPr>
              <a:t>1</a:t>
            </a:r>
            <a:r>
              <a:rPr lang="en-US" sz="1800" dirty="0">
                <a:solidFill>
                  <a:schemeClr val="tx2">
                    <a:lumMod val="50000"/>
                  </a:schemeClr>
                </a:solidFill>
                <a:latin typeface="Lato" panose="020B0604020202020204" charset="0"/>
                <a:cs typeface="Lato" panose="020B0604020202020204" charset="0"/>
              </a:rPr>
              <a:t>, </a:t>
            </a:r>
            <a:r>
              <a:rPr lang="en-US" sz="1800" i="1" dirty="0">
                <a:solidFill>
                  <a:schemeClr val="tx2">
                    <a:lumMod val="50000"/>
                  </a:schemeClr>
                </a:solidFill>
                <a:latin typeface="Lato" panose="020B0604020202020204" charset="0"/>
                <a:cs typeface="Lato" panose="020B0604020202020204" charset="0"/>
              </a:rPr>
              <a:t>a</a:t>
            </a:r>
            <a:r>
              <a:rPr lang="en-US" sz="1800" baseline="-25000" dirty="0">
                <a:solidFill>
                  <a:schemeClr val="tx2">
                    <a:lumMod val="50000"/>
                  </a:schemeClr>
                </a:solidFill>
                <a:latin typeface="Lato" panose="020B0604020202020204" charset="0"/>
                <a:cs typeface="Lato" panose="020B0604020202020204" charset="0"/>
              </a:rPr>
              <a:t>2</a:t>
            </a:r>
            <a:r>
              <a:rPr lang="en-US" sz="1800" dirty="0">
                <a:solidFill>
                  <a:schemeClr val="tx2">
                    <a:lumMod val="50000"/>
                  </a:schemeClr>
                </a:solidFill>
                <a:latin typeface="Lato" panose="020B0604020202020204" charset="0"/>
                <a:cs typeface="Lato" panose="020B0604020202020204" charset="0"/>
              </a:rPr>
              <a:t>, …, </a:t>
            </a:r>
            <a:r>
              <a:rPr lang="en-US" sz="1800" i="1" dirty="0">
                <a:solidFill>
                  <a:schemeClr val="tx2">
                    <a:lumMod val="50000"/>
                  </a:schemeClr>
                </a:solidFill>
                <a:latin typeface="Lato" panose="020B0604020202020204" charset="0"/>
                <a:cs typeface="Lato" panose="020B0604020202020204" charset="0"/>
              </a:rPr>
              <a:t>a</a:t>
            </a:r>
            <a:r>
              <a:rPr lang="en-US" sz="1800" i="1" baseline="-25000" dirty="0">
                <a:solidFill>
                  <a:schemeClr val="tx2">
                    <a:lumMod val="50000"/>
                  </a:schemeClr>
                </a:solidFill>
                <a:latin typeface="Lato" panose="020B0604020202020204" charset="0"/>
                <a:cs typeface="Lato" panose="020B0604020202020204" charset="0"/>
              </a:rPr>
              <a:t>n</a:t>
            </a:r>
            <a:r>
              <a:rPr lang="en-US" sz="1800" dirty="0">
                <a:solidFill>
                  <a:schemeClr val="tx2">
                    <a:lumMod val="50000"/>
                  </a:schemeClr>
                </a:solidFill>
                <a:latin typeface="Lato" panose="020B0604020202020204" charset="0"/>
                <a:cs typeface="Lato" panose="020B0604020202020204" charset="0"/>
              </a:rPr>
              <a:t>] and </a:t>
            </a:r>
            <a:r>
              <a:rPr lang="en-US" sz="1800" b="1" dirty="0">
                <a:solidFill>
                  <a:schemeClr val="tx2">
                    <a:lumMod val="50000"/>
                  </a:schemeClr>
                </a:solidFill>
                <a:latin typeface="Lato" panose="020B0604020202020204" charset="0"/>
                <a:cs typeface="Lato" panose="020B0604020202020204" charset="0"/>
              </a:rPr>
              <a:t>b</a:t>
            </a:r>
            <a:r>
              <a:rPr lang="en-US" sz="1800" dirty="0">
                <a:solidFill>
                  <a:schemeClr val="tx2">
                    <a:lumMod val="50000"/>
                  </a:schemeClr>
                </a:solidFill>
                <a:latin typeface="Lato" panose="020B0604020202020204" charset="0"/>
                <a:cs typeface="Lato" panose="020B0604020202020204" charset="0"/>
              </a:rPr>
              <a:t> = [</a:t>
            </a:r>
            <a:r>
              <a:rPr lang="en-US" sz="1800" i="1" dirty="0">
                <a:solidFill>
                  <a:schemeClr val="tx2">
                    <a:lumMod val="50000"/>
                  </a:schemeClr>
                </a:solidFill>
                <a:latin typeface="Lato" panose="020B0604020202020204" charset="0"/>
                <a:cs typeface="Lato" panose="020B0604020202020204" charset="0"/>
              </a:rPr>
              <a:t>b</a:t>
            </a:r>
            <a:r>
              <a:rPr lang="en-US" sz="1800" baseline="-25000" dirty="0">
                <a:solidFill>
                  <a:schemeClr val="tx2">
                    <a:lumMod val="50000"/>
                  </a:schemeClr>
                </a:solidFill>
                <a:latin typeface="Lato" panose="020B0604020202020204" charset="0"/>
                <a:cs typeface="Lato" panose="020B0604020202020204" charset="0"/>
              </a:rPr>
              <a:t>1</a:t>
            </a:r>
            <a:r>
              <a:rPr lang="en-US" sz="1800" dirty="0">
                <a:solidFill>
                  <a:schemeClr val="tx2">
                    <a:lumMod val="50000"/>
                  </a:schemeClr>
                </a:solidFill>
                <a:latin typeface="Lato" panose="020B0604020202020204" charset="0"/>
                <a:cs typeface="Lato" panose="020B0604020202020204" charset="0"/>
              </a:rPr>
              <a:t>, </a:t>
            </a:r>
            <a:r>
              <a:rPr lang="en-US" sz="1800" i="1" dirty="0">
                <a:solidFill>
                  <a:schemeClr val="tx2">
                    <a:lumMod val="50000"/>
                  </a:schemeClr>
                </a:solidFill>
                <a:latin typeface="Lato" panose="020B0604020202020204" charset="0"/>
                <a:cs typeface="Lato" panose="020B0604020202020204" charset="0"/>
              </a:rPr>
              <a:t>b</a:t>
            </a:r>
            <a:r>
              <a:rPr lang="en-US" sz="1800" baseline="-25000" dirty="0">
                <a:solidFill>
                  <a:schemeClr val="tx2">
                    <a:lumMod val="50000"/>
                  </a:schemeClr>
                </a:solidFill>
                <a:latin typeface="Lato" panose="020B0604020202020204" charset="0"/>
                <a:cs typeface="Lato" panose="020B0604020202020204" charset="0"/>
              </a:rPr>
              <a:t>2</a:t>
            </a:r>
            <a:r>
              <a:rPr lang="en-US" sz="1800" dirty="0">
                <a:solidFill>
                  <a:schemeClr val="tx2">
                    <a:lumMod val="50000"/>
                  </a:schemeClr>
                </a:solidFill>
                <a:latin typeface="Lato" panose="020B0604020202020204" charset="0"/>
                <a:cs typeface="Lato" panose="020B0604020202020204" charset="0"/>
              </a:rPr>
              <a:t>, …, </a:t>
            </a:r>
            <a:r>
              <a:rPr lang="en-US" sz="1800" i="1" dirty="0" err="1">
                <a:solidFill>
                  <a:schemeClr val="tx2">
                    <a:lumMod val="50000"/>
                  </a:schemeClr>
                </a:solidFill>
                <a:latin typeface="Lato" panose="020B0604020202020204" charset="0"/>
                <a:cs typeface="Lato" panose="020B0604020202020204" charset="0"/>
              </a:rPr>
              <a:t>b</a:t>
            </a:r>
            <a:r>
              <a:rPr lang="en-US" sz="1800" i="1" baseline="-25000" dirty="0" err="1">
                <a:solidFill>
                  <a:schemeClr val="tx2">
                    <a:lumMod val="50000"/>
                  </a:schemeClr>
                </a:solidFill>
                <a:latin typeface="Lato" panose="020B0604020202020204" charset="0"/>
                <a:cs typeface="Lato" panose="020B0604020202020204" charset="0"/>
              </a:rPr>
              <a:t>n</a:t>
            </a:r>
            <a:r>
              <a:rPr lang="en-US" sz="1800" dirty="0">
                <a:solidFill>
                  <a:schemeClr val="tx2">
                    <a:lumMod val="50000"/>
                  </a:schemeClr>
                </a:solidFill>
                <a:latin typeface="Lato" panose="020B0604020202020204" charset="0"/>
                <a:cs typeface="Lato" panose="020B0604020202020204" charset="0"/>
              </a:rPr>
              <a:t>] is defined as:</a:t>
            </a:r>
          </a:p>
        </p:txBody>
      </p:sp>
      <mc:AlternateContent xmlns:mc="http://schemas.openxmlformats.org/markup-compatibility/2006" xmlns:a14="http://schemas.microsoft.com/office/drawing/2010/main">
        <mc:Choice Requires="a14">
          <p:sp>
            <p:nvSpPr>
              <p:cNvPr id="10" name="TextBox 9"/>
              <p:cNvSpPr txBox="1"/>
              <p:nvPr/>
            </p:nvSpPr>
            <p:spPr>
              <a:xfrm>
                <a:off x="3805902" y="4363590"/>
                <a:ext cx="4590616" cy="847220"/>
              </a:xfrm>
              <a:prstGeom prst="rect">
                <a:avLst/>
              </a:prstGeom>
              <a:noFill/>
              <a:ln>
                <a:solidFill>
                  <a:schemeClr val="accent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1" i="1" smtClean="0">
                          <a:solidFill>
                            <a:schemeClr val="tx2">
                              <a:lumMod val="50000"/>
                            </a:schemeClr>
                          </a:solidFill>
                          <a:latin typeface="Cambria Math" panose="02040503050406030204" pitchFamily="18" charset="0"/>
                        </a:rPr>
                        <m:t>𝒂</m:t>
                      </m:r>
                      <m:r>
                        <a:rPr lang="en-US" sz="1800" b="1" i="1">
                          <a:solidFill>
                            <a:schemeClr val="tx2">
                              <a:lumMod val="50000"/>
                            </a:schemeClr>
                          </a:solidFill>
                          <a:latin typeface="Cambria Math" panose="02040503050406030204" pitchFamily="18" charset="0"/>
                          <a:ea typeface="Cambria Math" panose="02040503050406030204" pitchFamily="18" charset="0"/>
                        </a:rPr>
                        <m:t>∙</m:t>
                      </m:r>
                      <m:r>
                        <a:rPr lang="en-US" sz="1800" b="1" i="1" smtClean="0">
                          <a:solidFill>
                            <a:schemeClr val="tx2">
                              <a:lumMod val="50000"/>
                            </a:schemeClr>
                          </a:solidFill>
                          <a:latin typeface="Cambria Math" panose="02040503050406030204" pitchFamily="18" charset="0"/>
                          <a:ea typeface="Cambria Math" panose="02040503050406030204" pitchFamily="18" charset="0"/>
                        </a:rPr>
                        <m:t>𝒃</m:t>
                      </m:r>
                      <m:r>
                        <a:rPr lang="en-US" sz="1800" b="1" i="1" smtClean="0">
                          <a:solidFill>
                            <a:schemeClr val="tx2">
                              <a:lumMod val="50000"/>
                            </a:schemeClr>
                          </a:solidFill>
                          <a:latin typeface="Cambria Math" panose="02040503050406030204" pitchFamily="18" charset="0"/>
                          <a:ea typeface="Cambria Math" panose="02040503050406030204" pitchFamily="18" charset="0"/>
                        </a:rPr>
                        <m:t>=</m:t>
                      </m:r>
                      <m:nary>
                        <m:naryPr>
                          <m:chr m:val="∑"/>
                          <m:ctrlPr>
                            <a:rPr lang="en-US" sz="1800" b="1" i="1" smtClean="0">
                              <a:solidFill>
                                <a:schemeClr val="tx2">
                                  <a:lumMod val="50000"/>
                                </a:schemeClr>
                              </a:solidFill>
                              <a:latin typeface="Cambria Math" charset="0"/>
                              <a:ea typeface="Cambria Math" panose="02040503050406030204" pitchFamily="18" charset="0"/>
                            </a:rPr>
                          </m:ctrlPr>
                        </m:naryPr>
                        <m:sub>
                          <m:r>
                            <m:rPr>
                              <m:brk m:alnAt="23"/>
                            </m:rPr>
                            <a:rPr lang="en-US" sz="1800" b="1" i="1" smtClean="0">
                              <a:solidFill>
                                <a:schemeClr val="tx2">
                                  <a:lumMod val="50000"/>
                                </a:schemeClr>
                              </a:solidFill>
                              <a:latin typeface="Cambria Math" panose="02040503050406030204" pitchFamily="18" charset="0"/>
                              <a:ea typeface="Cambria Math" panose="02040503050406030204" pitchFamily="18" charset="0"/>
                            </a:rPr>
                            <m:t>𝒊</m:t>
                          </m:r>
                          <m:r>
                            <a:rPr lang="en-US" sz="1800" b="1" i="1" smtClean="0">
                              <a:solidFill>
                                <a:schemeClr val="tx2">
                                  <a:lumMod val="50000"/>
                                </a:schemeClr>
                              </a:solidFill>
                              <a:latin typeface="Cambria Math" panose="02040503050406030204" pitchFamily="18" charset="0"/>
                              <a:ea typeface="Cambria Math" panose="02040503050406030204" pitchFamily="18" charset="0"/>
                            </a:rPr>
                            <m:t>=</m:t>
                          </m:r>
                          <m:r>
                            <a:rPr lang="en-US" sz="1800" b="1" i="1" smtClean="0">
                              <a:solidFill>
                                <a:schemeClr val="tx2">
                                  <a:lumMod val="50000"/>
                                </a:schemeClr>
                              </a:solidFill>
                              <a:latin typeface="Cambria Math" panose="02040503050406030204" pitchFamily="18" charset="0"/>
                              <a:ea typeface="Cambria Math" panose="02040503050406030204" pitchFamily="18" charset="0"/>
                            </a:rPr>
                            <m:t>𝟏</m:t>
                          </m:r>
                        </m:sub>
                        <m:sup>
                          <m:r>
                            <a:rPr lang="en-US" sz="1800" b="1" i="1" smtClean="0">
                              <a:solidFill>
                                <a:schemeClr val="tx2">
                                  <a:lumMod val="50000"/>
                                </a:schemeClr>
                              </a:solidFill>
                              <a:latin typeface="Cambria Math" panose="02040503050406030204" pitchFamily="18" charset="0"/>
                              <a:ea typeface="Cambria Math" panose="02040503050406030204" pitchFamily="18" charset="0"/>
                            </a:rPr>
                            <m:t>𝒏</m:t>
                          </m:r>
                        </m:sup>
                        <m:e>
                          <m:sSub>
                            <m:sSubPr>
                              <m:ctrlPr>
                                <a:rPr lang="en-US" sz="1800" b="1" i="1" smtClean="0">
                                  <a:solidFill>
                                    <a:schemeClr val="tx2">
                                      <a:lumMod val="50000"/>
                                    </a:schemeClr>
                                  </a:solidFill>
                                  <a:latin typeface="Cambria Math" charset="0"/>
                                  <a:ea typeface="Cambria Math" panose="02040503050406030204" pitchFamily="18" charset="0"/>
                                </a:rPr>
                              </m:ctrlPr>
                            </m:sSubPr>
                            <m:e>
                              <m:r>
                                <a:rPr lang="en-US" sz="1800" b="1" i="1" smtClean="0">
                                  <a:solidFill>
                                    <a:schemeClr val="tx2">
                                      <a:lumMod val="50000"/>
                                    </a:schemeClr>
                                  </a:solidFill>
                                  <a:latin typeface="Cambria Math" panose="02040503050406030204" pitchFamily="18" charset="0"/>
                                  <a:ea typeface="Cambria Math" panose="02040503050406030204" pitchFamily="18" charset="0"/>
                                </a:rPr>
                                <m:t>𝒂</m:t>
                              </m:r>
                            </m:e>
                            <m:sub>
                              <m:r>
                                <a:rPr lang="en-US" sz="1800" b="1" i="1" smtClean="0">
                                  <a:solidFill>
                                    <a:schemeClr val="tx2">
                                      <a:lumMod val="50000"/>
                                    </a:schemeClr>
                                  </a:solidFill>
                                  <a:latin typeface="Cambria Math" panose="02040503050406030204" pitchFamily="18" charset="0"/>
                                  <a:ea typeface="Cambria Math" panose="02040503050406030204" pitchFamily="18" charset="0"/>
                                </a:rPr>
                                <m:t>𝒊</m:t>
                              </m:r>
                            </m:sub>
                          </m:sSub>
                          <m:sSub>
                            <m:sSubPr>
                              <m:ctrlPr>
                                <a:rPr lang="en-US" sz="1800" b="1" i="1" smtClean="0">
                                  <a:solidFill>
                                    <a:schemeClr val="tx2">
                                      <a:lumMod val="50000"/>
                                    </a:schemeClr>
                                  </a:solidFill>
                                  <a:latin typeface="Cambria Math" charset="0"/>
                                  <a:ea typeface="Cambria Math" panose="02040503050406030204" pitchFamily="18" charset="0"/>
                                </a:rPr>
                              </m:ctrlPr>
                            </m:sSubPr>
                            <m:e>
                              <m:r>
                                <a:rPr lang="en-US" sz="1800" b="1" i="1" smtClean="0">
                                  <a:solidFill>
                                    <a:schemeClr val="tx2">
                                      <a:lumMod val="50000"/>
                                    </a:schemeClr>
                                  </a:solidFill>
                                  <a:latin typeface="Cambria Math" panose="02040503050406030204" pitchFamily="18" charset="0"/>
                                  <a:ea typeface="Cambria Math" panose="02040503050406030204" pitchFamily="18" charset="0"/>
                                </a:rPr>
                                <m:t>𝒃</m:t>
                              </m:r>
                            </m:e>
                            <m:sub>
                              <m:r>
                                <a:rPr lang="en-US" sz="1800" b="1" i="1" smtClean="0">
                                  <a:solidFill>
                                    <a:schemeClr val="tx2">
                                      <a:lumMod val="50000"/>
                                    </a:schemeClr>
                                  </a:solidFill>
                                  <a:latin typeface="Cambria Math" panose="02040503050406030204" pitchFamily="18" charset="0"/>
                                  <a:ea typeface="Cambria Math" panose="02040503050406030204" pitchFamily="18" charset="0"/>
                                </a:rPr>
                                <m:t>𝒊</m:t>
                              </m:r>
                            </m:sub>
                          </m:sSub>
                          <m:r>
                            <a:rPr lang="en-US" sz="1800" b="1" i="1" smtClean="0">
                              <a:solidFill>
                                <a:schemeClr val="tx2">
                                  <a:lumMod val="50000"/>
                                </a:schemeClr>
                              </a:solidFill>
                              <a:latin typeface="Cambria Math" panose="02040503050406030204" pitchFamily="18" charset="0"/>
                              <a:ea typeface="Cambria Math" panose="02040503050406030204" pitchFamily="18" charset="0"/>
                            </a:rPr>
                            <m:t>=</m:t>
                          </m:r>
                          <m:sSub>
                            <m:sSubPr>
                              <m:ctrlPr>
                                <a:rPr lang="en-US" sz="1800" b="1" i="1" smtClean="0">
                                  <a:solidFill>
                                    <a:schemeClr val="tx2">
                                      <a:lumMod val="50000"/>
                                    </a:schemeClr>
                                  </a:solidFill>
                                  <a:latin typeface="Cambria Math" charset="0"/>
                                  <a:ea typeface="Cambria Math" panose="02040503050406030204" pitchFamily="18" charset="0"/>
                                </a:rPr>
                              </m:ctrlPr>
                            </m:sSubPr>
                            <m:e>
                              <m:r>
                                <a:rPr lang="en-US" sz="1800" b="1" i="1" smtClean="0">
                                  <a:solidFill>
                                    <a:schemeClr val="tx2">
                                      <a:lumMod val="50000"/>
                                    </a:schemeClr>
                                  </a:solidFill>
                                  <a:latin typeface="Cambria Math" panose="02040503050406030204" pitchFamily="18" charset="0"/>
                                  <a:ea typeface="Cambria Math" panose="02040503050406030204" pitchFamily="18" charset="0"/>
                                </a:rPr>
                                <m:t>𝒂</m:t>
                              </m:r>
                            </m:e>
                            <m:sub>
                              <m:r>
                                <a:rPr lang="en-US" sz="1800" b="1" i="1" smtClean="0">
                                  <a:solidFill>
                                    <a:schemeClr val="tx2">
                                      <a:lumMod val="50000"/>
                                    </a:schemeClr>
                                  </a:solidFill>
                                  <a:latin typeface="Cambria Math" panose="02040503050406030204" pitchFamily="18" charset="0"/>
                                  <a:ea typeface="Cambria Math" panose="02040503050406030204" pitchFamily="18" charset="0"/>
                                </a:rPr>
                                <m:t>𝟏</m:t>
                              </m:r>
                            </m:sub>
                          </m:sSub>
                          <m:sSub>
                            <m:sSubPr>
                              <m:ctrlPr>
                                <a:rPr lang="en-US" sz="1800" b="1" i="1" smtClean="0">
                                  <a:solidFill>
                                    <a:schemeClr val="tx2">
                                      <a:lumMod val="50000"/>
                                    </a:schemeClr>
                                  </a:solidFill>
                                  <a:latin typeface="Cambria Math" charset="0"/>
                                  <a:ea typeface="Cambria Math" panose="02040503050406030204" pitchFamily="18" charset="0"/>
                                </a:rPr>
                              </m:ctrlPr>
                            </m:sSubPr>
                            <m:e>
                              <m:r>
                                <a:rPr lang="en-US" sz="1800" b="1" i="1" smtClean="0">
                                  <a:solidFill>
                                    <a:schemeClr val="tx2">
                                      <a:lumMod val="50000"/>
                                    </a:schemeClr>
                                  </a:solidFill>
                                  <a:latin typeface="Cambria Math" panose="02040503050406030204" pitchFamily="18" charset="0"/>
                                  <a:ea typeface="Cambria Math" panose="02040503050406030204" pitchFamily="18" charset="0"/>
                                </a:rPr>
                                <m:t>𝒃</m:t>
                              </m:r>
                            </m:e>
                            <m:sub>
                              <m:r>
                                <a:rPr lang="en-US" sz="1800" b="1" i="1" smtClean="0">
                                  <a:solidFill>
                                    <a:schemeClr val="tx2">
                                      <a:lumMod val="50000"/>
                                    </a:schemeClr>
                                  </a:solidFill>
                                  <a:latin typeface="Cambria Math" panose="02040503050406030204" pitchFamily="18" charset="0"/>
                                  <a:ea typeface="Cambria Math" panose="02040503050406030204" pitchFamily="18" charset="0"/>
                                </a:rPr>
                                <m:t>𝟏</m:t>
                              </m:r>
                            </m:sub>
                          </m:sSub>
                          <m:r>
                            <a:rPr lang="en-US" sz="1800" b="1" i="1" smtClean="0">
                              <a:solidFill>
                                <a:schemeClr val="tx2">
                                  <a:lumMod val="50000"/>
                                </a:schemeClr>
                              </a:solidFill>
                              <a:latin typeface="Cambria Math" panose="02040503050406030204" pitchFamily="18" charset="0"/>
                              <a:ea typeface="Cambria Math" panose="02040503050406030204" pitchFamily="18" charset="0"/>
                            </a:rPr>
                            <m:t>+</m:t>
                          </m:r>
                          <m:sSub>
                            <m:sSubPr>
                              <m:ctrlPr>
                                <a:rPr lang="en-US" sz="1800" b="1" i="1" smtClean="0">
                                  <a:solidFill>
                                    <a:schemeClr val="tx2">
                                      <a:lumMod val="50000"/>
                                    </a:schemeClr>
                                  </a:solidFill>
                                  <a:latin typeface="Cambria Math" charset="0"/>
                                  <a:ea typeface="Cambria Math" panose="02040503050406030204" pitchFamily="18" charset="0"/>
                                </a:rPr>
                              </m:ctrlPr>
                            </m:sSubPr>
                            <m:e>
                              <m:r>
                                <a:rPr lang="en-US" sz="1800" b="1" i="1" smtClean="0">
                                  <a:solidFill>
                                    <a:schemeClr val="tx2">
                                      <a:lumMod val="50000"/>
                                    </a:schemeClr>
                                  </a:solidFill>
                                  <a:latin typeface="Cambria Math" panose="02040503050406030204" pitchFamily="18" charset="0"/>
                                  <a:ea typeface="Cambria Math" panose="02040503050406030204" pitchFamily="18" charset="0"/>
                                </a:rPr>
                                <m:t>𝒂</m:t>
                              </m:r>
                            </m:e>
                            <m:sub>
                              <m:r>
                                <a:rPr lang="en-US" sz="1800" b="1" i="1" smtClean="0">
                                  <a:solidFill>
                                    <a:schemeClr val="tx2">
                                      <a:lumMod val="50000"/>
                                    </a:schemeClr>
                                  </a:solidFill>
                                  <a:latin typeface="Cambria Math" panose="02040503050406030204" pitchFamily="18" charset="0"/>
                                  <a:ea typeface="Cambria Math" panose="02040503050406030204" pitchFamily="18" charset="0"/>
                                </a:rPr>
                                <m:t>𝟐</m:t>
                              </m:r>
                            </m:sub>
                          </m:sSub>
                          <m:sSub>
                            <m:sSubPr>
                              <m:ctrlPr>
                                <a:rPr lang="en-US" sz="1800" b="1" i="1" smtClean="0">
                                  <a:solidFill>
                                    <a:schemeClr val="tx2">
                                      <a:lumMod val="50000"/>
                                    </a:schemeClr>
                                  </a:solidFill>
                                  <a:latin typeface="Cambria Math" charset="0"/>
                                  <a:ea typeface="Cambria Math" panose="02040503050406030204" pitchFamily="18" charset="0"/>
                                </a:rPr>
                              </m:ctrlPr>
                            </m:sSubPr>
                            <m:e>
                              <m:r>
                                <a:rPr lang="en-US" sz="1800" b="1" i="1" smtClean="0">
                                  <a:solidFill>
                                    <a:schemeClr val="tx2">
                                      <a:lumMod val="50000"/>
                                    </a:schemeClr>
                                  </a:solidFill>
                                  <a:latin typeface="Cambria Math" panose="02040503050406030204" pitchFamily="18" charset="0"/>
                                  <a:ea typeface="Cambria Math" panose="02040503050406030204" pitchFamily="18" charset="0"/>
                                </a:rPr>
                                <m:t>𝒃</m:t>
                              </m:r>
                            </m:e>
                            <m:sub>
                              <m:r>
                                <a:rPr lang="en-US" sz="1800" b="1" i="1" smtClean="0">
                                  <a:solidFill>
                                    <a:schemeClr val="tx2">
                                      <a:lumMod val="50000"/>
                                    </a:schemeClr>
                                  </a:solidFill>
                                  <a:latin typeface="Cambria Math" panose="02040503050406030204" pitchFamily="18" charset="0"/>
                                  <a:ea typeface="Cambria Math" panose="02040503050406030204" pitchFamily="18" charset="0"/>
                                </a:rPr>
                                <m:t>𝟐</m:t>
                              </m:r>
                            </m:sub>
                          </m:sSub>
                          <m:r>
                            <a:rPr lang="en-US" sz="1800" b="1" i="1" smtClean="0">
                              <a:solidFill>
                                <a:schemeClr val="tx2">
                                  <a:lumMod val="50000"/>
                                </a:schemeClr>
                              </a:solidFill>
                              <a:latin typeface="Cambria Math" panose="02040503050406030204" pitchFamily="18" charset="0"/>
                              <a:ea typeface="Cambria Math" panose="02040503050406030204" pitchFamily="18" charset="0"/>
                            </a:rPr>
                            <m:t>+…+</m:t>
                          </m:r>
                          <m:sSub>
                            <m:sSubPr>
                              <m:ctrlPr>
                                <a:rPr lang="en-US" sz="1800" b="1" i="1" smtClean="0">
                                  <a:solidFill>
                                    <a:schemeClr val="tx2">
                                      <a:lumMod val="50000"/>
                                    </a:schemeClr>
                                  </a:solidFill>
                                  <a:latin typeface="Cambria Math" charset="0"/>
                                  <a:ea typeface="Cambria Math" panose="02040503050406030204" pitchFamily="18" charset="0"/>
                                </a:rPr>
                              </m:ctrlPr>
                            </m:sSubPr>
                            <m:e>
                              <m:r>
                                <a:rPr lang="en-US" sz="1800" b="1" i="1" smtClean="0">
                                  <a:solidFill>
                                    <a:schemeClr val="tx2">
                                      <a:lumMod val="50000"/>
                                    </a:schemeClr>
                                  </a:solidFill>
                                  <a:latin typeface="Cambria Math" panose="02040503050406030204" pitchFamily="18" charset="0"/>
                                  <a:ea typeface="Cambria Math" panose="02040503050406030204" pitchFamily="18" charset="0"/>
                                </a:rPr>
                                <m:t>𝒂</m:t>
                              </m:r>
                            </m:e>
                            <m:sub>
                              <m:r>
                                <a:rPr lang="en-US" sz="1800" b="1" i="1" smtClean="0">
                                  <a:solidFill>
                                    <a:schemeClr val="tx2">
                                      <a:lumMod val="50000"/>
                                    </a:schemeClr>
                                  </a:solidFill>
                                  <a:latin typeface="Cambria Math" panose="02040503050406030204" pitchFamily="18" charset="0"/>
                                  <a:ea typeface="Cambria Math" panose="02040503050406030204" pitchFamily="18" charset="0"/>
                                </a:rPr>
                                <m:t>𝒏</m:t>
                              </m:r>
                            </m:sub>
                          </m:sSub>
                          <m:sSub>
                            <m:sSubPr>
                              <m:ctrlPr>
                                <a:rPr lang="en-US" sz="1800" b="1" i="1" smtClean="0">
                                  <a:solidFill>
                                    <a:schemeClr val="tx2">
                                      <a:lumMod val="50000"/>
                                    </a:schemeClr>
                                  </a:solidFill>
                                  <a:latin typeface="Cambria Math" charset="0"/>
                                  <a:ea typeface="Cambria Math" panose="02040503050406030204" pitchFamily="18" charset="0"/>
                                </a:rPr>
                              </m:ctrlPr>
                            </m:sSubPr>
                            <m:e>
                              <m:r>
                                <a:rPr lang="en-US" sz="1800" b="1" i="1" smtClean="0">
                                  <a:solidFill>
                                    <a:schemeClr val="tx2">
                                      <a:lumMod val="50000"/>
                                    </a:schemeClr>
                                  </a:solidFill>
                                  <a:latin typeface="Cambria Math" panose="02040503050406030204" pitchFamily="18" charset="0"/>
                                  <a:ea typeface="Cambria Math" panose="02040503050406030204" pitchFamily="18" charset="0"/>
                                </a:rPr>
                                <m:t>𝒃</m:t>
                              </m:r>
                            </m:e>
                            <m:sub>
                              <m:r>
                                <a:rPr lang="en-US" sz="1800" b="1" i="1" smtClean="0">
                                  <a:solidFill>
                                    <a:schemeClr val="tx2">
                                      <a:lumMod val="50000"/>
                                    </a:schemeClr>
                                  </a:solidFill>
                                  <a:latin typeface="Cambria Math" panose="02040503050406030204" pitchFamily="18" charset="0"/>
                                  <a:ea typeface="Cambria Math" panose="02040503050406030204" pitchFamily="18" charset="0"/>
                                </a:rPr>
                                <m:t>𝒏</m:t>
                              </m:r>
                            </m:sub>
                          </m:sSub>
                        </m:e>
                      </m:nary>
                    </m:oMath>
                  </m:oMathPara>
                </a14:m>
                <a:endParaRPr lang="en-US" sz="1800" b="1" dirty="0">
                  <a:solidFill>
                    <a:schemeClr val="tx2">
                      <a:lumMod val="50000"/>
                    </a:schemeClr>
                  </a:solidFill>
                  <a:latin typeface="Lato" panose="020B0604020202020204" charset="0"/>
                  <a:cs typeface="Lato" panose="020B060402020202020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805902" y="4363590"/>
                <a:ext cx="4590616" cy="847220"/>
              </a:xfrm>
              <a:prstGeom prst="rect">
                <a:avLst/>
              </a:prstGeom>
              <a:blipFill rotWithShape="0">
                <a:blip r:embed="rId3"/>
                <a:stretch>
                  <a:fillRect/>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139602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38778E-17 -2.96296E-6 L 0.21858 -0.00208 " pathEditMode="relative" rAng="0" ptsTypes="AA">
                                      <p:cBhvr>
                                        <p:cTn id="6" dur="2000" fill="hold"/>
                                        <p:tgtEl>
                                          <p:spTgt spid="8"/>
                                        </p:tgtEl>
                                        <p:attrNameLst>
                                          <p:attrName>ppt_x</p:attrName>
                                          <p:attrName>ppt_y</p:attrName>
                                        </p:attrNameLst>
                                      </p:cBhvr>
                                      <p:rCtr x="10920" y="-116"/>
                                    </p:animMotion>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Face Detection</a:t>
            </a:r>
            <a:br>
              <a:rPr lang="vi-VN" sz="4000" dirty="0" smtClean="0"/>
            </a:br>
            <a:r>
              <a:rPr lang="vi-VN" sz="4000" dirty="0" smtClean="0"/>
              <a:t>- </a:t>
            </a:r>
            <a:r>
              <a:rPr lang="en-US" sz="4000" b="0" dirty="0"/>
              <a:t>Histogram of oriented gradients</a:t>
            </a:r>
          </a:p>
        </p:txBody>
      </p:sp>
      <p:graphicFrame>
        <p:nvGraphicFramePr>
          <p:cNvPr id="6" name="Table 5"/>
          <p:cNvGraphicFramePr>
            <a:graphicFrameLocks noGrp="1"/>
          </p:cNvGraphicFramePr>
          <p:nvPr>
            <p:extLst>
              <p:ext uri="{D42A27DB-BD31-4B8C-83A1-F6EECF244321}">
                <p14:modId xmlns:p14="http://schemas.microsoft.com/office/powerpoint/2010/main" val="1213735047"/>
              </p:ext>
            </p:extLst>
          </p:nvPr>
        </p:nvGraphicFramePr>
        <p:xfrm>
          <a:off x="856952" y="1828800"/>
          <a:ext cx="2476305" cy="2194560"/>
        </p:xfrm>
        <a:graphic>
          <a:graphicData uri="http://schemas.openxmlformats.org/drawingml/2006/table">
            <a:tbl>
              <a:tblPr firstRow="1" bandRow="1"/>
              <a:tblGrid>
                <a:gridCol w="495261">
                  <a:extLst>
                    <a:ext uri="{9D8B030D-6E8A-4147-A177-3AD203B41FA5}">
                      <a16:colId xmlns:a16="http://schemas.microsoft.com/office/drawing/2014/main" xmlns="" val="166748958"/>
                    </a:ext>
                  </a:extLst>
                </a:gridCol>
                <a:gridCol w="495261">
                  <a:extLst>
                    <a:ext uri="{9D8B030D-6E8A-4147-A177-3AD203B41FA5}">
                      <a16:colId xmlns:a16="http://schemas.microsoft.com/office/drawing/2014/main" xmlns="" val="344967940"/>
                    </a:ext>
                  </a:extLst>
                </a:gridCol>
                <a:gridCol w="495261">
                  <a:extLst>
                    <a:ext uri="{9D8B030D-6E8A-4147-A177-3AD203B41FA5}">
                      <a16:colId xmlns:a16="http://schemas.microsoft.com/office/drawing/2014/main" xmlns="" val="722849765"/>
                    </a:ext>
                  </a:extLst>
                </a:gridCol>
                <a:gridCol w="495261">
                  <a:extLst>
                    <a:ext uri="{9D8B030D-6E8A-4147-A177-3AD203B41FA5}">
                      <a16:colId xmlns:a16="http://schemas.microsoft.com/office/drawing/2014/main" xmlns="" val="3945728046"/>
                    </a:ext>
                  </a:extLst>
                </a:gridCol>
                <a:gridCol w="495261">
                  <a:extLst>
                    <a:ext uri="{9D8B030D-6E8A-4147-A177-3AD203B41FA5}">
                      <a16:colId xmlns:a16="http://schemas.microsoft.com/office/drawing/2014/main" xmlns="" val="1848289477"/>
                    </a:ext>
                  </a:extLst>
                </a:gridCol>
              </a:tblGrid>
              <a:tr h="362252">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pPr algn="ctr"/>
                      <a:r>
                        <a:rPr lang="en-US" dirty="0"/>
                        <a:t>…</a:t>
                      </a:r>
                    </a:p>
                  </a:txBody>
                  <a:tcPr anchor="ctr"/>
                </a:tc>
                <a:extLst>
                  <a:ext uri="{0D108BD9-81ED-4DB2-BD59-A6C34878D82A}">
                    <a16:rowId xmlns:a16="http://schemas.microsoft.com/office/drawing/2014/main" xmlns="" val="572684325"/>
                  </a:ext>
                </a:extLst>
              </a:tr>
              <a:tr h="36225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pPr algn="ctr"/>
                      <a:r>
                        <a:rPr lang="en-US" dirty="0"/>
                        <a:t>…</a:t>
                      </a:r>
                    </a:p>
                  </a:txBody>
                  <a:tcPr anchor="ctr"/>
                </a:tc>
                <a:extLst>
                  <a:ext uri="{0D108BD9-81ED-4DB2-BD59-A6C34878D82A}">
                    <a16:rowId xmlns:a16="http://schemas.microsoft.com/office/drawing/2014/main" xmlns="" val="2209811074"/>
                  </a:ext>
                </a:extLst>
              </a:tr>
              <a:tr h="36225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pPr algn="ctr"/>
                      <a:r>
                        <a:rPr lang="en-US" dirty="0"/>
                        <a:t>…</a:t>
                      </a:r>
                    </a:p>
                  </a:txBody>
                  <a:tcPr anchor="ctr"/>
                </a:tc>
                <a:extLst>
                  <a:ext uri="{0D108BD9-81ED-4DB2-BD59-A6C34878D82A}">
                    <a16:rowId xmlns:a16="http://schemas.microsoft.com/office/drawing/2014/main" xmlns="" val="4055340727"/>
                  </a:ext>
                </a:extLst>
              </a:tr>
              <a:tr h="36225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pPr algn="ctr"/>
                      <a:r>
                        <a:rPr lang="en-US" dirty="0"/>
                        <a:t>…</a:t>
                      </a:r>
                    </a:p>
                  </a:txBody>
                  <a:tcPr anchor="ctr"/>
                </a:tc>
                <a:extLst>
                  <a:ext uri="{0D108BD9-81ED-4DB2-BD59-A6C34878D82A}">
                    <a16:rowId xmlns:a16="http://schemas.microsoft.com/office/drawing/2014/main" xmlns="" val="3050065778"/>
                  </a:ext>
                </a:extLst>
              </a:tr>
              <a:tr h="36225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pPr algn="ctr"/>
                      <a:r>
                        <a:rPr lang="en-US" dirty="0"/>
                        <a:t>…</a:t>
                      </a:r>
                    </a:p>
                  </a:txBody>
                  <a:tcPr anchor="ctr"/>
                </a:tc>
                <a:extLst>
                  <a:ext uri="{0D108BD9-81ED-4DB2-BD59-A6C34878D82A}">
                    <a16:rowId xmlns:a16="http://schemas.microsoft.com/office/drawing/2014/main" xmlns="" val="700579077"/>
                  </a:ext>
                </a:extLst>
              </a:tr>
              <a:tr h="362252">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xmlns="" val="770962947"/>
                  </a:ext>
                </a:extLst>
              </a:tr>
            </a:tbl>
          </a:graphicData>
        </a:graphic>
      </p:graphicFrame>
      <p:sp>
        <p:nvSpPr>
          <p:cNvPr id="8" name="TextBox 7"/>
          <p:cNvSpPr txBox="1"/>
          <p:nvPr/>
        </p:nvSpPr>
        <p:spPr>
          <a:xfrm>
            <a:off x="1197262" y="4057411"/>
            <a:ext cx="1795684" cy="369332"/>
          </a:xfrm>
          <a:prstGeom prst="rect">
            <a:avLst/>
          </a:prstGeom>
          <a:noFill/>
        </p:spPr>
        <p:txBody>
          <a:bodyPr wrap="none" rtlCol="0">
            <a:spAutoFit/>
          </a:bodyPr>
          <a:lstStyle/>
          <a:p>
            <a:r>
              <a:rPr lang="en-US" sz="1800" dirty="0">
                <a:solidFill>
                  <a:schemeClr val="tx2">
                    <a:lumMod val="50000"/>
                  </a:schemeClr>
                </a:solidFill>
                <a:latin typeface="Lato" panose="020B0604020202020204" charset="0"/>
                <a:cs typeface="Lato" panose="020B0604020202020204" charset="0"/>
              </a:rPr>
              <a:t>108x108 kernel</a:t>
            </a:r>
          </a:p>
        </p:txBody>
      </p:sp>
      <p:graphicFrame>
        <p:nvGraphicFramePr>
          <p:cNvPr id="9" name="Table 8"/>
          <p:cNvGraphicFramePr>
            <a:graphicFrameLocks noGrp="1"/>
          </p:cNvGraphicFramePr>
          <p:nvPr>
            <p:extLst>
              <p:ext uri="{D42A27DB-BD31-4B8C-83A1-F6EECF244321}">
                <p14:modId xmlns:p14="http://schemas.microsoft.com/office/powerpoint/2010/main" val="701062795"/>
              </p:ext>
            </p:extLst>
          </p:nvPr>
        </p:nvGraphicFramePr>
        <p:xfrm>
          <a:off x="350985" y="1828800"/>
          <a:ext cx="1504749" cy="370840"/>
        </p:xfrm>
        <a:graphic>
          <a:graphicData uri="http://schemas.openxmlformats.org/drawingml/2006/table">
            <a:tbl>
              <a:tblPr firstRow="1" bandRow="1"/>
              <a:tblGrid>
                <a:gridCol w="501583">
                  <a:extLst>
                    <a:ext uri="{9D8B030D-6E8A-4147-A177-3AD203B41FA5}">
                      <a16:colId xmlns:a16="http://schemas.microsoft.com/office/drawing/2014/main" xmlns="" val="1944785056"/>
                    </a:ext>
                  </a:extLst>
                </a:gridCol>
                <a:gridCol w="501583">
                  <a:extLst>
                    <a:ext uri="{9D8B030D-6E8A-4147-A177-3AD203B41FA5}">
                      <a16:colId xmlns:a16="http://schemas.microsoft.com/office/drawing/2014/main" xmlns="" val="1043092337"/>
                    </a:ext>
                  </a:extLst>
                </a:gridCol>
                <a:gridCol w="501583">
                  <a:extLst>
                    <a:ext uri="{9D8B030D-6E8A-4147-A177-3AD203B41FA5}">
                      <a16:colId xmlns:a16="http://schemas.microsoft.com/office/drawing/2014/main" xmlns="" val="3710778362"/>
                    </a:ext>
                  </a:extLst>
                </a:gridCol>
              </a:tblGrid>
              <a:tr h="370840">
                <a:tc>
                  <a:txBody>
                    <a:bodyPr/>
                    <a:lstStyle/>
                    <a:p>
                      <a:pPr algn="ctr"/>
                      <a:r>
                        <a:rPr lang="en-US" dirty="0"/>
                        <a:t>-1</a:t>
                      </a:r>
                    </a:p>
                  </a:txBody>
                  <a:tcPr anchor="ctr">
                    <a:solidFill>
                      <a:srgbClr val="00B0F0"/>
                    </a:solidFill>
                  </a:tcPr>
                </a:tc>
                <a:tc>
                  <a:txBody>
                    <a:bodyPr/>
                    <a:lstStyle/>
                    <a:p>
                      <a:pPr algn="ctr"/>
                      <a:r>
                        <a:rPr lang="en-US" dirty="0"/>
                        <a:t>0</a:t>
                      </a:r>
                    </a:p>
                  </a:txBody>
                  <a:tcPr anchor="ctr">
                    <a:solidFill>
                      <a:srgbClr val="00B0F0"/>
                    </a:solidFill>
                  </a:tcPr>
                </a:tc>
                <a:tc>
                  <a:txBody>
                    <a:bodyPr/>
                    <a:lstStyle/>
                    <a:p>
                      <a:pPr algn="ctr"/>
                      <a:r>
                        <a:rPr lang="en-US" dirty="0"/>
                        <a:t>1</a:t>
                      </a:r>
                    </a:p>
                  </a:txBody>
                  <a:tcPr anchor="ctr">
                    <a:solidFill>
                      <a:srgbClr val="00B0F0"/>
                    </a:solidFill>
                  </a:tcPr>
                </a:tc>
                <a:extLst>
                  <a:ext uri="{0D108BD9-81ED-4DB2-BD59-A6C34878D82A}">
                    <a16:rowId xmlns:a16="http://schemas.microsoft.com/office/drawing/2014/main" xmlns="" val="4127644005"/>
                  </a:ext>
                </a:extLst>
              </a:tr>
            </a:tbl>
          </a:graphicData>
        </a:graphic>
      </p:graphicFrame>
      <p:sp>
        <p:nvSpPr>
          <p:cNvPr id="10" name="TextBox 9"/>
          <p:cNvSpPr txBox="1"/>
          <p:nvPr/>
        </p:nvSpPr>
        <p:spPr>
          <a:xfrm>
            <a:off x="3556028" y="2325390"/>
            <a:ext cx="5604795" cy="923330"/>
          </a:xfrm>
          <a:prstGeom prst="rect">
            <a:avLst/>
          </a:prstGeom>
          <a:noFill/>
        </p:spPr>
        <p:txBody>
          <a:bodyPr wrap="square" rtlCol="0">
            <a:spAutoFit/>
          </a:bodyPr>
          <a:lstStyle/>
          <a:p>
            <a:pPr marL="285750" indent="-285750">
              <a:buFont typeface="Courier New" panose="02070309020205020404" pitchFamily="49" charset="0"/>
              <a:buChar char="o"/>
            </a:pPr>
            <a:r>
              <a:rPr lang="en-US" sz="1800" dirty="0">
                <a:solidFill>
                  <a:schemeClr val="tx2">
                    <a:lumMod val="50000"/>
                  </a:schemeClr>
                </a:solidFill>
                <a:latin typeface="Lato" panose="020B0604020202020204" charset="0"/>
                <a:cs typeface="Lato" panose="020B0604020202020204" charset="0"/>
              </a:rPr>
              <a:t>Using </a:t>
            </a:r>
            <a:r>
              <a:rPr lang="en-US" sz="1800" b="1" dirty="0">
                <a:solidFill>
                  <a:schemeClr val="tx2">
                    <a:lumMod val="50000"/>
                  </a:schemeClr>
                </a:solidFill>
                <a:latin typeface="Lato" panose="020B0604020202020204" charset="0"/>
                <a:cs typeface="Lato" panose="020B0604020202020204" charset="0"/>
              </a:rPr>
              <a:t>dot product </a:t>
            </a:r>
            <a:r>
              <a:rPr lang="en-US" sz="1800" dirty="0">
                <a:solidFill>
                  <a:schemeClr val="tx2">
                    <a:lumMod val="50000"/>
                  </a:schemeClr>
                </a:solidFill>
                <a:latin typeface="Lato" panose="020B0604020202020204" charset="0"/>
                <a:cs typeface="Lato" panose="020B0604020202020204" charset="0"/>
              </a:rPr>
              <a:t>to</a:t>
            </a:r>
            <a:r>
              <a:rPr lang="en-US" sz="1800" b="1" dirty="0">
                <a:solidFill>
                  <a:schemeClr val="tx2">
                    <a:lumMod val="50000"/>
                  </a:schemeClr>
                </a:solidFill>
                <a:latin typeface="Lato" panose="020B0604020202020204" charset="0"/>
                <a:cs typeface="Lato" panose="020B0604020202020204" charset="0"/>
              </a:rPr>
              <a:t> calculate directional gradient</a:t>
            </a:r>
          </a:p>
          <a:p>
            <a:pPr marL="285750" indent="-285750">
              <a:buFont typeface="Courier New" panose="02070309020205020404" pitchFamily="49" charset="0"/>
              <a:buChar char="o"/>
            </a:pPr>
            <a:r>
              <a:rPr lang="en-US" sz="1800" dirty="0">
                <a:solidFill>
                  <a:schemeClr val="tx2">
                    <a:lumMod val="50000"/>
                  </a:schemeClr>
                </a:solidFill>
                <a:latin typeface="Lato" panose="020B0604020202020204" charset="0"/>
                <a:cs typeface="Lato" panose="020B0604020202020204" charset="0"/>
              </a:rPr>
              <a:t>The </a:t>
            </a:r>
            <a:r>
              <a:rPr lang="en-US" sz="1800" b="1" dirty="0">
                <a:solidFill>
                  <a:schemeClr val="tx2">
                    <a:lumMod val="50000"/>
                  </a:schemeClr>
                </a:solidFill>
                <a:latin typeface="Lato" panose="020B0604020202020204" charset="0"/>
                <a:cs typeface="Lato" panose="020B0604020202020204" charset="0"/>
              </a:rPr>
              <a:t>dot product </a:t>
            </a:r>
            <a:r>
              <a:rPr lang="en-US" sz="1800" dirty="0">
                <a:solidFill>
                  <a:schemeClr val="tx2">
                    <a:lumMod val="50000"/>
                  </a:schemeClr>
                </a:solidFill>
                <a:latin typeface="Lato" panose="020B0604020202020204" charset="0"/>
                <a:cs typeface="Lato" panose="020B0604020202020204" charset="0"/>
              </a:rPr>
              <a:t>of </a:t>
            </a:r>
            <a:r>
              <a:rPr lang="en-US" sz="1800" b="1" dirty="0">
                <a:solidFill>
                  <a:schemeClr val="tx2">
                    <a:lumMod val="50000"/>
                  </a:schemeClr>
                </a:solidFill>
                <a:latin typeface="Lato" panose="020B0604020202020204" charset="0"/>
                <a:cs typeface="Lato" panose="020B0604020202020204" charset="0"/>
              </a:rPr>
              <a:t>two vectors</a:t>
            </a:r>
            <a:r>
              <a:rPr lang="en-US" sz="1800" dirty="0">
                <a:solidFill>
                  <a:schemeClr val="tx2">
                    <a:lumMod val="50000"/>
                  </a:schemeClr>
                </a:solidFill>
                <a:latin typeface="Lato" panose="020B0604020202020204" charset="0"/>
                <a:cs typeface="Lato" panose="020B0604020202020204" charset="0"/>
              </a:rPr>
              <a:t> </a:t>
            </a:r>
          </a:p>
          <a:p>
            <a:pPr marL="290513"/>
            <a:r>
              <a:rPr lang="en-US" sz="1800" b="1" dirty="0">
                <a:solidFill>
                  <a:schemeClr val="tx2">
                    <a:lumMod val="50000"/>
                  </a:schemeClr>
                </a:solidFill>
                <a:latin typeface="Lato" panose="020B0604020202020204" charset="0"/>
                <a:cs typeface="Lato" panose="020B0604020202020204" charset="0"/>
              </a:rPr>
              <a:t>a</a:t>
            </a:r>
            <a:r>
              <a:rPr lang="en-US" sz="1800" dirty="0">
                <a:solidFill>
                  <a:schemeClr val="tx2">
                    <a:lumMod val="50000"/>
                  </a:schemeClr>
                </a:solidFill>
                <a:latin typeface="Lato" panose="020B0604020202020204" charset="0"/>
                <a:cs typeface="Lato" panose="020B0604020202020204" charset="0"/>
              </a:rPr>
              <a:t> = [</a:t>
            </a:r>
            <a:r>
              <a:rPr lang="en-US" sz="1800" i="1" dirty="0">
                <a:solidFill>
                  <a:schemeClr val="tx2">
                    <a:lumMod val="50000"/>
                  </a:schemeClr>
                </a:solidFill>
                <a:latin typeface="Lato" panose="020B0604020202020204" charset="0"/>
                <a:cs typeface="Lato" panose="020B0604020202020204" charset="0"/>
              </a:rPr>
              <a:t>a</a:t>
            </a:r>
            <a:r>
              <a:rPr lang="en-US" sz="1800" baseline="-25000" dirty="0">
                <a:solidFill>
                  <a:schemeClr val="tx2">
                    <a:lumMod val="50000"/>
                  </a:schemeClr>
                </a:solidFill>
                <a:latin typeface="Lato" panose="020B0604020202020204" charset="0"/>
                <a:cs typeface="Lato" panose="020B0604020202020204" charset="0"/>
              </a:rPr>
              <a:t>1</a:t>
            </a:r>
            <a:r>
              <a:rPr lang="en-US" sz="1800" dirty="0">
                <a:solidFill>
                  <a:schemeClr val="tx2">
                    <a:lumMod val="50000"/>
                  </a:schemeClr>
                </a:solidFill>
                <a:latin typeface="Lato" panose="020B0604020202020204" charset="0"/>
                <a:cs typeface="Lato" panose="020B0604020202020204" charset="0"/>
              </a:rPr>
              <a:t>, </a:t>
            </a:r>
            <a:r>
              <a:rPr lang="en-US" sz="1800" i="1" dirty="0">
                <a:solidFill>
                  <a:schemeClr val="tx2">
                    <a:lumMod val="50000"/>
                  </a:schemeClr>
                </a:solidFill>
                <a:latin typeface="Lato" panose="020B0604020202020204" charset="0"/>
                <a:cs typeface="Lato" panose="020B0604020202020204" charset="0"/>
              </a:rPr>
              <a:t>a</a:t>
            </a:r>
            <a:r>
              <a:rPr lang="en-US" sz="1800" baseline="-25000" dirty="0">
                <a:solidFill>
                  <a:schemeClr val="tx2">
                    <a:lumMod val="50000"/>
                  </a:schemeClr>
                </a:solidFill>
                <a:latin typeface="Lato" panose="020B0604020202020204" charset="0"/>
                <a:cs typeface="Lato" panose="020B0604020202020204" charset="0"/>
              </a:rPr>
              <a:t>2</a:t>
            </a:r>
            <a:r>
              <a:rPr lang="en-US" sz="1800" dirty="0">
                <a:solidFill>
                  <a:schemeClr val="tx2">
                    <a:lumMod val="50000"/>
                  </a:schemeClr>
                </a:solidFill>
                <a:latin typeface="Lato" panose="020B0604020202020204" charset="0"/>
                <a:cs typeface="Lato" panose="020B0604020202020204" charset="0"/>
              </a:rPr>
              <a:t>, …, </a:t>
            </a:r>
            <a:r>
              <a:rPr lang="en-US" sz="1800" i="1" dirty="0">
                <a:solidFill>
                  <a:schemeClr val="tx2">
                    <a:lumMod val="50000"/>
                  </a:schemeClr>
                </a:solidFill>
                <a:latin typeface="Lato" panose="020B0604020202020204" charset="0"/>
                <a:cs typeface="Lato" panose="020B0604020202020204" charset="0"/>
              </a:rPr>
              <a:t>a</a:t>
            </a:r>
            <a:r>
              <a:rPr lang="en-US" sz="1800" i="1" baseline="-25000" dirty="0">
                <a:solidFill>
                  <a:schemeClr val="tx2">
                    <a:lumMod val="50000"/>
                  </a:schemeClr>
                </a:solidFill>
                <a:latin typeface="Lato" panose="020B0604020202020204" charset="0"/>
                <a:cs typeface="Lato" panose="020B0604020202020204" charset="0"/>
              </a:rPr>
              <a:t>n</a:t>
            </a:r>
            <a:r>
              <a:rPr lang="en-US" sz="1800" dirty="0">
                <a:solidFill>
                  <a:schemeClr val="tx2">
                    <a:lumMod val="50000"/>
                  </a:schemeClr>
                </a:solidFill>
                <a:latin typeface="Lato" panose="020B0604020202020204" charset="0"/>
                <a:cs typeface="Lato" panose="020B0604020202020204" charset="0"/>
              </a:rPr>
              <a:t>] and </a:t>
            </a:r>
            <a:r>
              <a:rPr lang="en-US" sz="1800" b="1" dirty="0">
                <a:solidFill>
                  <a:schemeClr val="tx2">
                    <a:lumMod val="50000"/>
                  </a:schemeClr>
                </a:solidFill>
                <a:latin typeface="Lato" panose="020B0604020202020204" charset="0"/>
                <a:cs typeface="Lato" panose="020B0604020202020204" charset="0"/>
              </a:rPr>
              <a:t>b</a:t>
            </a:r>
            <a:r>
              <a:rPr lang="en-US" sz="1800" dirty="0">
                <a:solidFill>
                  <a:schemeClr val="tx2">
                    <a:lumMod val="50000"/>
                  </a:schemeClr>
                </a:solidFill>
                <a:latin typeface="Lato" panose="020B0604020202020204" charset="0"/>
                <a:cs typeface="Lato" panose="020B0604020202020204" charset="0"/>
              </a:rPr>
              <a:t> = [</a:t>
            </a:r>
            <a:r>
              <a:rPr lang="en-US" sz="1800" i="1" dirty="0">
                <a:solidFill>
                  <a:schemeClr val="tx2">
                    <a:lumMod val="50000"/>
                  </a:schemeClr>
                </a:solidFill>
                <a:latin typeface="Lato" panose="020B0604020202020204" charset="0"/>
                <a:cs typeface="Lato" panose="020B0604020202020204" charset="0"/>
              </a:rPr>
              <a:t>b</a:t>
            </a:r>
            <a:r>
              <a:rPr lang="en-US" sz="1800" baseline="-25000" dirty="0">
                <a:solidFill>
                  <a:schemeClr val="tx2">
                    <a:lumMod val="50000"/>
                  </a:schemeClr>
                </a:solidFill>
                <a:latin typeface="Lato" panose="020B0604020202020204" charset="0"/>
                <a:cs typeface="Lato" panose="020B0604020202020204" charset="0"/>
              </a:rPr>
              <a:t>1</a:t>
            </a:r>
            <a:r>
              <a:rPr lang="en-US" sz="1800" dirty="0">
                <a:solidFill>
                  <a:schemeClr val="tx2">
                    <a:lumMod val="50000"/>
                  </a:schemeClr>
                </a:solidFill>
                <a:latin typeface="Lato" panose="020B0604020202020204" charset="0"/>
                <a:cs typeface="Lato" panose="020B0604020202020204" charset="0"/>
              </a:rPr>
              <a:t>, </a:t>
            </a:r>
            <a:r>
              <a:rPr lang="en-US" sz="1800" i="1" dirty="0">
                <a:solidFill>
                  <a:schemeClr val="tx2">
                    <a:lumMod val="50000"/>
                  </a:schemeClr>
                </a:solidFill>
                <a:latin typeface="Lato" panose="020B0604020202020204" charset="0"/>
                <a:cs typeface="Lato" panose="020B0604020202020204" charset="0"/>
              </a:rPr>
              <a:t>b</a:t>
            </a:r>
            <a:r>
              <a:rPr lang="en-US" sz="1800" baseline="-25000" dirty="0">
                <a:solidFill>
                  <a:schemeClr val="tx2">
                    <a:lumMod val="50000"/>
                  </a:schemeClr>
                </a:solidFill>
                <a:latin typeface="Lato" panose="020B0604020202020204" charset="0"/>
                <a:cs typeface="Lato" panose="020B0604020202020204" charset="0"/>
              </a:rPr>
              <a:t>2</a:t>
            </a:r>
            <a:r>
              <a:rPr lang="en-US" sz="1800" dirty="0">
                <a:solidFill>
                  <a:schemeClr val="tx2">
                    <a:lumMod val="50000"/>
                  </a:schemeClr>
                </a:solidFill>
                <a:latin typeface="Lato" panose="020B0604020202020204" charset="0"/>
                <a:cs typeface="Lato" panose="020B0604020202020204" charset="0"/>
              </a:rPr>
              <a:t>, …, </a:t>
            </a:r>
            <a:r>
              <a:rPr lang="en-US" sz="1800" i="1" dirty="0" err="1">
                <a:solidFill>
                  <a:schemeClr val="tx2">
                    <a:lumMod val="50000"/>
                  </a:schemeClr>
                </a:solidFill>
                <a:latin typeface="Lato" panose="020B0604020202020204" charset="0"/>
                <a:cs typeface="Lato" panose="020B0604020202020204" charset="0"/>
              </a:rPr>
              <a:t>b</a:t>
            </a:r>
            <a:r>
              <a:rPr lang="en-US" sz="1800" i="1" baseline="-25000" dirty="0" err="1">
                <a:solidFill>
                  <a:schemeClr val="tx2">
                    <a:lumMod val="50000"/>
                  </a:schemeClr>
                </a:solidFill>
                <a:latin typeface="Lato" panose="020B0604020202020204" charset="0"/>
                <a:cs typeface="Lato" panose="020B0604020202020204" charset="0"/>
              </a:rPr>
              <a:t>n</a:t>
            </a:r>
            <a:r>
              <a:rPr lang="en-US" sz="1800" dirty="0">
                <a:solidFill>
                  <a:schemeClr val="tx2">
                    <a:lumMod val="50000"/>
                  </a:schemeClr>
                </a:solidFill>
                <a:latin typeface="Lato" panose="020B0604020202020204" charset="0"/>
                <a:cs typeface="Lato" panose="020B0604020202020204" charset="0"/>
              </a:rPr>
              <a:t>] is defined as:</a:t>
            </a:r>
          </a:p>
        </p:txBody>
      </p:sp>
      <mc:AlternateContent xmlns:mc="http://schemas.openxmlformats.org/markup-compatibility/2006" xmlns:a14="http://schemas.microsoft.com/office/drawing/2010/main">
        <mc:Choice Requires="a14">
          <p:sp>
            <p:nvSpPr>
              <p:cNvPr id="11" name="TextBox 10"/>
              <p:cNvSpPr txBox="1"/>
              <p:nvPr/>
            </p:nvSpPr>
            <p:spPr>
              <a:xfrm>
                <a:off x="3928287" y="3532533"/>
                <a:ext cx="4590616" cy="847220"/>
              </a:xfrm>
              <a:prstGeom prst="rect">
                <a:avLst/>
              </a:prstGeom>
              <a:noFill/>
              <a:ln>
                <a:solidFill>
                  <a:schemeClr val="accent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1" i="1" smtClean="0">
                          <a:solidFill>
                            <a:schemeClr val="tx2">
                              <a:lumMod val="50000"/>
                            </a:schemeClr>
                          </a:solidFill>
                          <a:latin typeface="Cambria Math" panose="02040503050406030204" pitchFamily="18" charset="0"/>
                        </a:rPr>
                        <m:t>𝒂</m:t>
                      </m:r>
                      <m:r>
                        <a:rPr lang="en-US" sz="1800" b="1" i="1">
                          <a:solidFill>
                            <a:schemeClr val="tx2">
                              <a:lumMod val="50000"/>
                            </a:schemeClr>
                          </a:solidFill>
                          <a:latin typeface="Cambria Math" panose="02040503050406030204" pitchFamily="18" charset="0"/>
                          <a:ea typeface="Cambria Math" panose="02040503050406030204" pitchFamily="18" charset="0"/>
                        </a:rPr>
                        <m:t>∙</m:t>
                      </m:r>
                      <m:r>
                        <a:rPr lang="en-US" sz="1800" b="1" i="1" smtClean="0">
                          <a:solidFill>
                            <a:schemeClr val="tx2">
                              <a:lumMod val="50000"/>
                            </a:schemeClr>
                          </a:solidFill>
                          <a:latin typeface="Cambria Math" panose="02040503050406030204" pitchFamily="18" charset="0"/>
                          <a:ea typeface="Cambria Math" panose="02040503050406030204" pitchFamily="18" charset="0"/>
                        </a:rPr>
                        <m:t>𝒃</m:t>
                      </m:r>
                      <m:r>
                        <a:rPr lang="en-US" sz="1800" b="1" i="1" smtClean="0">
                          <a:solidFill>
                            <a:schemeClr val="tx2">
                              <a:lumMod val="50000"/>
                            </a:schemeClr>
                          </a:solidFill>
                          <a:latin typeface="Cambria Math" panose="02040503050406030204" pitchFamily="18" charset="0"/>
                          <a:ea typeface="Cambria Math" panose="02040503050406030204" pitchFamily="18" charset="0"/>
                        </a:rPr>
                        <m:t>=</m:t>
                      </m:r>
                      <m:nary>
                        <m:naryPr>
                          <m:chr m:val="∑"/>
                          <m:ctrlPr>
                            <a:rPr lang="en-US" sz="1800" b="1" i="1" smtClean="0">
                              <a:solidFill>
                                <a:schemeClr val="tx2">
                                  <a:lumMod val="50000"/>
                                </a:schemeClr>
                              </a:solidFill>
                              <a:latin typeface="Cambria Math" charset="0"/>
                              <a:ea typeface="Cambria Math" panose="02040503050406030204" pitchFamily="18" charset="0"/>
                            </a:rPr>
                          </m:ctrlPr>
                        </m:naryPr>
                        <m:sub>
                          <m:r>
                            <m:rPr>
                              <m:brk m:alnAt="23"/>
                            </m:rPr>
                            <a:rPr lang="en-US" sz="1800" b="1" i="1" smtClean="0">
                              <a:solidFill>
                                <a:schemeClr val="tx2">
                                  <a:lumMod val="50000"/>
                                </a:schemeClr>
                              </a:solidFill>
                              <a:latin typeface="Cambria Math" panose="02040503050406030204" pitchFamily="18" charset="0"/>
                              <a:ea typeface="Cambria Math" panose="02040503050406030204" pitchFamily="18" charset="0"/>
                            </a:rPr>
                            <m:t>𝒊</m:t>
                          </m:r>
                          <m:r>
                            <a:rPr lang="en-US" sz="1800" b="1" i="1" smtClean="0">
                              <a:solidFill>
                                <a:schemeClr val="tx2">
                                  <a:lumMod val="50000"/>
                                </a:schemeClr>
                              </a:solidFill>
                              <a:latin typeface="Cambria Math" panose="02040503050406030204" pitchFamily="18" charset="0"/>
                              <a:ea typeface="Cambria Math" panose="02040503050406030204" pitchFamily="18" charset="0"/>
                            </a:rPr>
                            <m:t>=</m:t>
                          </m:r>
                          <m:r>
                            <a:rPr lang="en-US" sz="1800" b="1" i="1" smtClean="0">
                              <a:solidFill>
                                <a:schemeClr val="tx2">
                                  <a:lumMod val="50000"/>
                                </a:schemeClr>
                              </a:solidFill>
                              <a:latin typeface="Cambria Math" panose="02040503050406030204" pitchFamily="18" charset="0"/>
                              <a:ea typeface="Cambria Math" panose="02040503050406030204" pitchFamily="18" charset="0"/>
                            </a:rPr>
                            <m:t>𝟏</m:t>
                          </m:r>
                        </m:sub>
                        <m:sup>
                          <m:r>
                            <a:rPr lang="en-US" sz="1800" b="1" i="1" smtClean="0">
                              <a:solidFill>
                                <a:schemeClr val="tx2">
                                  <a:lumMod val="50000"/>
                                </a:schemeClr>
                              </a:solidFill>
                              <a:latin typeface="Cambria Math" panose="02040503050406030204" pitchFamily="18" charset="0"/>
                              <a:ea typeface="Cambria Math" panose="02040503050406030204" pitchFamily="18" charset="0"/>
                            </a:rPr>
                            <m:t>𝒏</m:t>
                          </m:r>
                        </m:sup>
                        <m:e>
                          <m:sSub>
                            <m:sSubPr>
                              <m:ctrlPr>
                                <a:rPr lang="en-US" sz="1800" b="1" i="1" smtClean="0">
                                  <a:solidFill>
                                    <a:schemeClr val="tx2">
                                      <a:lumMod val="50000"/>
                                    </a:schemeClr>
                                  </a:solidFill>
                                  <a:latin typeface="Cambria Math" charset="0"/>
                                  <a:ea typeface="Cambria Math" panose="02040503050406030204" pitchFamily="18" charset="0"/>
                                </a:rPr>
                              </m:ctrlPr>
                            </m:sSubPr>
                            <m:e>
                              <m:r>
                                <a:rPr lang="en-US" sz="1800" b="1" i="1" smtClean="0">
                                  <a:solidFill>
                                    <a:schemeClr val="tx2">
                                      <a:lumMod val="50000"/>
                                    </a:schemeClr>
                                  </a:solidFill>
                                  <a:latin typeface="Cambria Math" panose="02040503050406030204" pitchFamily="18" charset="0"/>
                                  <a:ea typeface="Cambria Math" panose="02040503050406030204" pitchFamily="18" charset="0"/>
                                </a:rPr>
                                <m:t>𝒂</m:t>
                              </m:r>
                            </m:e>
                            <m:sub>
                              <m:r>
                                <a:rPr lang="en-US" sz="1800" b="1" i="1" smtClean="0">
                                  <a:solidFill>
                                    <a:schemeClr val="tx2">
                                      <a:lumMod val="50000"/>
                                    </a:schemeClr>
                                  </a:solidFill>
                                  <a:latin typeface="Cambria Math" panose="02040503050406030204" pitchFamily="18" charset="0"/>
                                  <a:ea typeface="Cambria Math" panose="02040503050406030204" pitchFamily="18" charset="0"/>
                                </a:rPr>
                                <m:t>𝒊</m:t>
                              </m:r>
                            </m:sub>
                          </m:sSub>
                          <m:sSub>
                            <m:sSubPr>
                              <m:ctrlPr>
                                <a:rPr lang="en-US" sz="1800" b="1" i="1" smtClean="0">
                                  <a:solidFill>
                                    <a:schemeClr val="tx2">
                                      <a:lumMod val="50000"/>
                                    </a:schemeClr>
                                  </a:solidFill>
                                  <a:latin typeface="Cambria Math" charset="0"/>
                                  <a:ea typeface="Cambria Math" panose="02040503050406030204" pitchFamily="18" charset="0"/>
                                </a:rPr>
                              </m:ctrlPr>
                            </m:sSubPr>
                            <m:e>
                              <m:r>
                                <a:rPr lang="en-US" sz="1800" b="1" i="1" smtClean="0">
                                  <a:solidFill>
                                    <a:schemeClr val="tx2">
                                      <a:lumMod val="50000"/>
                                    </a:schemeClr>
                                  </a:solidFill>
                                  <a:latin typeface="Cambria Math" panose="02040503050406030204" pitchFamily="18" charset="0"/>
                                  <a:ea typeface="Cambria Math" panose="02040503050406030204" pitchFamily="18" charset="0"/>
                                </a:rPr>
                                <m:t>𝒃</m:t>
                              </m:r>
                            </m:e>
                            <m:sub>
                              <m:r>
                                <a:rPr lang="en-US" sz="1800" b="1" i="1" smtClean="0">
                                  <a:solidFill>
                                    <a:schemeClr val="tx2">
                                      <a:lumMod val="50000"/>
                                    </a:schemeClr>
                                  </a:solidFill>
                                  <a:latin typeface="Cambria Math" panose="02040503050406030204" pitchFamily="18" charset="0"/>
                                  <a:ea typeface="Cambria Math" panose="02040503050406030204" pitchFamily="18" charset="0"/>
                                </a:rPr>
                                <m:t>𝒊</m:t>
                              </m:r>
                            </m:sub>
                          </m:sSub>
                          <m:r>
                            <a:rPr lang="en-US" sz="1800" b="1" i="1" smtClean="0">
                              <a:solidFill>
                                <a:schemeClr val="tx2">
                                  <a:lumMod val="50000"/>
                                </a:schemeClr>
                              </a:solidFill>
                              <a:latin typeface="Cambria Math" panose="02040503050406030204" pitchFamily="18" charset="0"/>
                              <a:ea typeface="Cambria Math" panose="02040503050406030204" pitchFamily="18" charset="0"/>
                            </a:rPr>
                            <m:t>=</m:t>
                          </m:r>
                          <m:sSub>
                            <m:sSubPr>
                              <m:ctrlPr>
                                <a:rPr lang="en-US" sz="1800" b="1" i="1" smtClean="0">
                                  <a:solidFill>
                                    <a:schemeClr val="tx2">
                                      <a:lumMod val="50000"/>
                                    </a:schemeClr>
                                  </a:solidFill>
                                  <a:latin typeface="Cambria Math" charset="0"/>
                                  <a:ea typeface="Cambria Math" panose="02040503050406030204" pitchFamily="18" charset="0"/>
                                </a:rPr>
                              </m:ctrlPr>
                            </m:sSubPr>
                            <m:e>
                              <m:r>
                                <a:rPr lang="en-US" sz="1800" b="1" i="1" smtClean="0">
                                  <a:solidFill>
                                    <a:schemeClr val="tx2">
                                      <a:lumMod val="50000"/>
                                    </a:schemeClr>
                                  </a:solidFill>
                                  <a:latin typeface="Cambria Math" panose="02040503050406030204" pitchFamily="18" charset="0"/>
                                  <a:ea typeface="Cambria Math" panose="02040503050406030204" pitchFamily="18" charset="0"/>
                                </a:rPr>
                                <m:t>𝒂</m:t>
                              </m:r>
                            </m:e>
                            <m:sub>
                              <m:r>
                                <a:rPr lang="en-US" sz="1800" b="1" i="1" smtClean="0">
                                  <a:solidFill>
                                    <a:schemeClr val="tx2">
                                      <a:lumMod val="50000"/>
                                    </a:schemeClr>
                                  </a:solidFill>
                                  <a:latin typeface="Cambria Math" panose="02040503050406030204" pitchFamily="18" charset="0"/>
                                  <a:ea typeface="Cambria Math" panose="02040503050406030204" pitchFamily="18" charset="0"/>
                                </a:rPr>
                                <m:t>𝟏</m:t>
                              </m:r>
                            </m:sub>
                          </m:sSub>
                          <m:sSub>
                            <m:sSubPr>
                              <m:ctrlPr>
                                <a:rPr lang="en-US" sz="1800" b="1" i="1" smtClean="0">
                                  <a:solidFill>
                                    <a:schemeClr val="tx2">
                                      <a:lumMod val="50000"/>
                                    </a:schemeClr>
                                  </a:solidFill>
                                  <a:latin typeface="Cambria Math" charset="0"/>
                                  <a:ea typeface="Cambria Math" panose="02040503050406030204" pitchFamily="18" charset="0"/>
                                </a:rPr>
                              </m:ctrlPr>
                            </m:sSubPr>
                            <m:e>
                              <m:r>
                                <a:rPr lang="en-US" sz="1800" b="1" i="1" smtClean="0">
                                  <a:solidFill>
                                    <a:schemeClr val="tx2">
                                      <a:lumMod val="50000"/>
                                    </a:schemeClr>
                                  </a:solidFill>
                                  <a:latin typeface="Cambria Math" panose="02040503050406030204" pitchFamily="18" charset="0"/>
                                  <a:ea typeface="Cambria Math" panose="02040503050406030204" pitchFamily="18" charset="0"/>
                                </a:rPr>
                                <m:t>𝒃</m:t>
                              </m:r>
                            </m:e>
                            <m:sub>
                              <m:r>
                                <a:rPr lang="en-US" sz="1800" b="1" i="1" smtClean="0">
                                  <a:solidFill>
                                    <a:schemeClr val="tx2">
                                      <a:lumMod val="50000"/>
                                    </a:schemeClr>
                                  </a:solidFill>
                                  <a:latin typeface="Cambria Math" panose="02040503050406030204" pitchFamily="18" charset="0"/>
                                  <a:ea typeface="Cambria Math" panose="02040503050406030204" pitchFamily="18" charset="0"/>
                                </a:rPr>
                                <m:t>𝟏</m:t>
                              </m:r>
                            </m:sub>
                          </m:sSub>
                          <m:r>
                            <a:rPr lang="en-US" sz="1800" b="1" i="1" smtClean="0">
                              <a:solidFill>
                                <a:schemeClr val="tx2">
                                  <a:lumMod val="50000"/>
                                </a:schemeClr>
                              </a:solidFill>
                              <a:latin typeface="Cambria Math" panose="02040503050406030204" pitchFamily="18" charset="0"/>
                              <a:ea typeface="Cambria Math" panose="02040503050406030204" pitchFamily="18" charset="0"/>
                            </a:rPr>
                            <m:t>+</m:t>
                          </m:r>
                          <m:sSub>
                            <m:sSubPr>
                              <m:ctrlPr>
                                <a:rPr lang="en-US" sz="1800" b="1" i="1" smtClean="0">
                                  <a:solidFill>
                                    <a:schemeClr val="tx2">
                                      <a:lumMod val="50000"/>
                                    </a:schemeClr>
                                  </a:solidFill>
                                  <a:latin typeface="Cambria Math" charset="0"/>
                                  <a:ea typeface="Cambria Math" panose="02040503050406030204" pitchFamily="18" charset="0"/>
                                </a:rPr>
                              </m:ctrlPr>
                            </m:sSubPr>
                            <m:e>
                              <m:r>
                                <a:rPr lang="en-US" sz="1800" b="1" i="1" smtClean="0">
                                  <a:solidFill>
                                    <a:schemeClr val="tx2">
                                      <a:lumMod val="50000"/>
                                    </a:schemeClr>
                                  </a:solidFill>
                                  <a:latin typeface="Cambria Math" panose="02040503050406030204" pitchFamily="18" charset="0"/>
                                  <a:ea typeface="Cambria Math" panose="02040503050406030204" pitchFamily="18" charset="0"/>
                                </a:rPr>
                                <m:t>𝒂</m:t>
                              </m:r>
                            </m:e>
                            <m:sub>
                              <m:r>
                                <a:rPr lang="en-US" sz="1800" b="1" i="1" smtClean="0">
                                  <a:solidFill>
                                    <a:schemeClr val="tx2">
                                      <a:lumMod val="50000"/>
                                    </a:schemeClr>
                                  </a:solidFill>
                                  <a:latin typeface="Cambria Math" panose="02040503050406030204" pitchFamily="18" charset="0"/>
                                  <a:ea typeface="Cambria Math" panose="02040503050406030204" pitchFamily="18" charset="0"/>
                                </a:rPr>
                                <m:t>𝟐</m:t>
                              </m:r>
                            </m:sub>
                          </m:sSub>
                          <m:sSub>
                            <m:sSubPr>
                              <m:ctrlPr>
                                <a:rPr lang="en-US" sz="1800" b="1" i="1" smtClean="0">
                                  <a:solidFill>
                                    <a:schemeClr val="tx2">
                                      <a:lumMod val="50000"/>
                                    </a:schemeClr>
                                  </a:solidFill>
                                  <a:latin typeface="Cambria Math" charset="0"/>
                                  <a:ea typeface="Cambria Math" panose="02040503050406030204" pitchFamily="18" charset="0"/>
                                </a:rPr>
                              </m:ctrlPr>
                            </m:sSubPr>
                            <m:e>
                              <m:r>
                                <a:rPr lang="en-US" sz="1800" b="1" i="1" smtClean="0">
                                  <a:solidFill>
                                    <a:schemeClr val="tx2">
                                      <a:lumMod val="50000"/>
                                    </a:schemeClr>
                                  </a:solidFill>
                                  <a:latin typeface="Cambria Math" panose="02040503050406030204" pitchFamily="18" charset="0"/>
                                  <a:ea typeface="Cambria Math" panose="02040503050406030204" pitchFamily="18" charset="0"/>
                                </a:rPr>
                                <m:t>𝒃</m:t>
                              </m:r>
                            </m:e>
                            <m:sub>
                              <m:r>
                                <a:rPr lang="en-US" sz="1800" b="1" i="1" smtClean="0">
                                  <a:solidFill>
                                    <a:schemeClr val="tx2">
                                      <a:lumMod val="50000"/>
                                    </a:schemeClr>
                                  </a:solidFill>
                                  <a:latin typeface="Cambria Math" panose="02040503050406030204" pitchFamily="18" charset="0"/>
                                  <a:ea typeface="Cambria Math" panose="02040503050406030204" pitchFamily="18" charset="0"/>
                                </a:rPr>
                                <m:t>𝟐</m:t>
                              </m:r>
                            </m:sub>
                          </m:sSub>
                          <m:r>
                            <a:rPr lang="en-US" sz="1800" b="1" i="1" smtClean="0">
                              <a:solidFill>
                                <a:schemeClr val="tx2">
                                  <a:lumMod val="50000"/>
                                </a:schemeClr>
                              </a:solidFill>
                              <a:latin typeface="Cambria Math" panose="02040503050406030204" pitchFamily="18" charset="0"/>
                              <a:ea typeface="Cambria Math" panose="02040503050406030204" pitchFamily="18" charset="0"/>
                            </a:rPr>
                            <m:t>+…+</m:t>
                          </m:r>
                          <m:sSub>
                            <m:sSubPr>
                              <m:ctrlPr>
                                <a:rPr lang="en-US" sz="1800" b="1" i="1" smtClean="0">
                                  <a:solidFill>
                                    <a:schemeClr val="tx2">
                                      <a:lumMod val="50000"/>
                                    </a:schemeClr>
                                  </a:solidFill>
                                  <a:latin typeface="Cambria Math" charset="0"/>
                                  <a:ea typeface="Cambria Math" panose="02040503050406030204" pitchFamily="18" charset="0"/>
                                </a:rPr>
                              </m:ctrlPr>
                            </m:sSubPr>
                            <m:e>
                              <m:r>
                                <a:rPr lang="en-US" sz="1800" b="1" i="1" smtClean="0">
                                  <a:solidFill>
                                    <a:schemeClr val="tx2">
                                      <a:lumMod val="50000"/>
                                    </a:schemeClr>
                                  </a:solidFill>
                                  <a:latin typeface="Cambria Math" panose="02040503050406030204" pitchFamily="18" charset="0"/>
                                  <a:ea typeface="Cambria Math" panose="02040503050406030204" pitchFamily="18" charset="0"/>
                                </a:rPr>
                                <m:t>𝒂</m:t>
                              </m:r>
                            </m:e>
                            <m:sub>
                              <m:r>
                                <a:rPr lang="en-US" sz="1800" b="1" i="1" smtClean="0">
                                  <a:solidFill>
                                    <a:schemeClr val="tx2">
                                      <a:lumMod val="50000"/>
                                    </a:schemeClr>
                                  </a:solidFill>
                                  <a:latin typeface="Cambria Math" panose="02040503050406030204" pitchFamily="18" charset="0"/>
                                  <a:ea typeface="Cambria Math" panose="02040503050406030204" pitchFamily="18" charset="0"/>
                                </a:rPr>
                                <m:t>𝒏</m:t>
                              </m:r>
                            </m:sub>
                          </m:sSub>
                          <m:sSub>
                            <m:sSubPr>
                              <m:ctrlPr>
                                <a:rPr lang="en-US" sz="1800" b="1" i="1" smtClean="0">
                                  <a:solidFill>
                                    <a:schemeClr val="tx2">
                                      <a:lumMod val="50000"/>
                                    </a:schemeClr>
                                  </a:solidFill>
                                  <a:latin typeface="Cambria Math" charset="0"/>
                                  <a:ea typeface="Cambria Math" panose="02040503050406030204" pitchFamily="18" charset="0"/>
                                </a:rPr>
                              </m:ctrlPr>
                            </m:sSubPr>
                            <m:e>
                              <m:r>
                                <a:rPr lang="en-US" sz="1800" b="1" i="1" smtClean="0">
                                  <a:solidFill>
                                    <a:schemeClr val="tx2">
                                      <a:lumMod val="50000"/>
                                    </a:schemeClr>
                                  </a:solidFill>
                                  <a:latin typeface="Cambria Math" panose="02040503050406030204" pitchFamily="18" charset="0"/>
                                  <a:ea typeface="Cambria Math" panose="02040503050406030204" pitchFamily="18" charset="0"/>
                                </a:rPr>
                                <m:t>𝒃</m:t>
                              </m:r>
                            </m:e>
                            <m:sub>
                              <m:r>
                                <a:rPr lang="en-US" sz="1800" b="1" i="1" smtClean="0">
                                  <a:solidFill>
                                    <a:schemeClr val="tx2">
                                      <a:lumMod val="50000"/>
                                    </a:schemeClr>
                                  </a:solidFill>
                                  <a:latin typeface="Cambria Math" panose="02040503050406030204" pitchFamily="18" charset="0"/>
                                  <a:ea typeface="Cambria Math" panose="02040503050406030204" pitchFamily="18" charset="0"/>
                                </a:rPr>
                                <m:t>𝒏</m:t>
                              </m:r>
                            </m:sub>
                          </m:sSub>
                        </m:e>
                      </m:nary>
                    </m:oMath>
                  </m:oMathPara>
                </a14:m>
                <a:endParaRPr lang="en-US" sz="1800" b="1" dirty="0">
                  <a:solidFill>
                    <a:schemeClr val="tx2">
                      <a:lumMod val="50000"/>
                    </a:schemeClr>
                  </a:solidFill>
                  <a:latin typeface="Lato" panose="020B0604020202020204" charset="0"/>
                  <a:cs typeface="Lato" panose="020B060402020202020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928287" y="3532533"/>
                <a:ext cx="4590616" cy="847220"/>
              </a:xfrm>
              <a:prstGeom prst="rect">
                <a:avLst/>
              </a:prstGeom>
              <a:blipFill rotWithShape="0">
                <a:blip r:embed="rId3"/>
                <a:stretch>
                  <a:fillRect/>
                </a:stretch>
              </a:blipFill>
              <a:ln>
                <a:solidFill>
                  <a:schemeClr val="accent1"/>
                </a:solidFill>
              </a:ln>
            </p:spPr>
            <p:txBody>
              <a:bodyPr/>
              <a:lstStyle/>
              <a:p>
                <a:r>
                  <a:rPr lang="en-US">
                    <a:noFill/>
                  </a:rPr>
                  <a:t> </a:t>
                </a:r>
              </a:p>
            </p:txBody>
          </p:sp>
        </mc:Fallback>
      </mc:AlternateContent>
      <p:sp>
        <p:nvSpPr>
          <p:cNvPr id="12" name="TextBox 11"/>
          <p:cNvSpPr txBox="1"/>
          <p:nvPr/>
        </p:nvSpPr>
        <p:spPr>
          <a:xfrm>
            <a:off x="2598073" y="5193393"/>
            <a:ext cx="1915909" cy="369332"/>
          </a:xfrm>
          <a:prstGeom prst="rect">
            <a:avLst/>
          </a:prstGeom>
          <a:noFill/>
        </p:spPr>
        <p:txBody>
          <a:bodyPr wrap="none" rtlCol="0">
            <a:spAutoFit/>
          </a:bodyPr>
          <a:lstStyle/>
          <a:p>
            <a:r>
              <a:rPr lang="en-US" sz="1800" dirty="0">
                <a:solidFill>
                  <a:schemeClr val="tx2">
                    <a:lumMod val="50000"/>
                  </a:schemeClr>
                </a:solidFill>
              </a:rPr>
              <a:t>Horizontal vector</a:t>
            </a:r>
          </a:p>
        </p:txBody>
      </p:sp>
      <p:graphicFrame>
        <p:nvGraphicFramePr>
          <p:cNvPr id="13" name="Table 12"/>
          <p:cNvGraphicFramePr>
            <a:graphicFrameLocks noGrp="1"/>
          </p:cNvGraphicFramePr>
          <p:nvPr>
            <p:extLst>
              <p:ext uri="{D42A27DB-BD31-4B8C-83A1-F6EECF244321}">
                <p14:modId xmlns:p14="http://schemas.microsoft.com/office/powerpoint/2010/main" val="1320399826"/>
              </p:ext>
            </p:extLst>
          </p:nvPr>
        </p:nvGraphicFramePr>
        <p:xfrm>
          <a:off x="2851309" y="4765514"/>
          <a:ext cx="1409439" cy="370840"/>
        </p:xfrm>
        <a:graphic>
          <a:graphicData uri="http://schemas.openxmlformats.org/drawingml/2006/table">
            <a:tbl>
              <a:tblPr firstRow="1" bandRow="1"/>
              <a:tblGrid>
                <a:gridCol w="469813">
                  <a:extLst>
                    <a:ext uri="{9D8B030D-6E8A-4147-A177-3AD203B41FA5}">
                      <a16:colId xmlns:a16="http://schemas.microsoft.com/office/drawing/2014/main" xmlns="" val="1944785056"/>
                    </a:ext>
                  </a:extLst>
                </a:gridCol>
                <a:gridCol w="469813">
                  <a:extLst>
                    <a:ext uri="{9D8B030D-6E8A-4147-A177-3AD203B41FA5}">
                      <a16:colId xmlns:a16="http://schemas.microsoft.com/office/drawing/2014/main" xmlns="" val="1043092337"/>
                    </a:ext>
                  </a:extLst>
                </a:gridCol>
                <a:gridCol w="469813">
                  <a:extLst>
                    <a:ext uri="{9D8B030D-6E8A-4147-A177-3AD203B41FA5}">
                      <a16:colId xmlns:a16="http://schemas.microsoft.com/office/drawing/2014/main" xmlns="" val="3710778362"/>
                    </a:ext>
                  </a:extLst>
                </a:gridCol>
              </a:tblGrid>
              <a:tr h="370840">
                <a:tc>
                  <a:txBody>
                    <a:bodyPr/>
                    <a:lstStyle/>
                    <a:p>
                      <a:pPr algn="ctr"/>
                      <a:r>
                        <a:rPr lang="en-US" dirty="0"/>
                        <a:t>-1</a:t>
                      </a:r>
                    </a:p>
                  </a:txBody>
                  <a:tcPr anchor="ctr">
                    <a:solidFill>
                      <a:srgbClr val="00B0F0"/>
                    </a:solidFill>
                  </a:tcPr>
                </a:tc>
                <a:tc>
                  <a:txBody>
                    <a:bodyPr/>
                    <a:lstStyle/>
                    <a:p>
                      <a:pPr algn="ctr"/>
                      <a:r>
                        <a:rPr lang="en-US" dirty="0"/>
                        <a:t>0</a:t>
                      </a:r>
                    </a:p>
                  </a:txBody>
                  <a:tcPr anchor="ctr">
                    <a:solidFill>
                      <a:srgbClr val="00B0F0"/>
                    </a:solidFill>
                  </a:tcPr>
                </a:tc>
                <a:tc>
                  <a:txBody>
                    <a:bodyPr/>
                    <a:lstStyle/>
                    <a:p>
                      <a:pPr algn="ctr"/>
                      <a:r>
                        <a:rPr lang="en-US" dirty="0"/>
                        <a:t>1</a:t>
                      </a:r>
                    </a:p>
                  </a:txBody>
                  <a:tcPr anchor="ctr">
                    <a:solidFill>
                      <a:srgbClr val="00B0F0"/>
                    </a:solidFill>
                  </a:tcPr>
                </a:tc>
                <a:extLst>
                  <a:ext uri="{0D108BD9-81ED-4DB2-BD59-A6C34878D82A}">
                    <a16:rowId xmlns:a16="http://schemas.microsoft.com/office/drawing/2014/main" xmlns="" val="4127644005"/>
                  </a:ext>
                </a:extLst>
              </a:tr>
            </a:tbl>
          </a:graphicData>
        </a:graphic>
      </p:graphicFrame>
      <p:sp>
        <p:nvSpPr>
          <p:cNvPr id="14" name="TextBox 13"/>
          <p:cNvSpPr txBox="1"/>
          <p:nvPr/>
        </p:nvSpPr>
        <p:spPr>
          <a:xfrm>
            <a:off x="2028146" y="4715883"/>
            <a:ext cx="428322" cy="461665"/>
          </a:xfrm>
          <a:prstGeom prst="rect">
            <a:avLst/>
          </a:prstGeom>
          <a:noFill/>
        </p:spPr>
        <p:txBody>
          <a:bodyPr wrap="none" rtlCol="0" anchor="ctr">
            <a:spAutoFit/>
          </a:bodyPr>
          <a:lstStyle/>
          <a:p>
            <a:pPr algn="ctr"/>
            <a:r>
              <a:rPr lang="en-US" sz="2400" b="1" dirty="0">
                <a:solidFill>
                  <a:schemeClr val="tx2">
                    <a:lumMod val="50000"/>
                  </a:schemeClr>
                </a:solidFill>
                <a:latin typeface="Lato" panose="020B0604020202020204" charset="0"/>
                <a:cs typeface="Lato" panose="020B0604020202020204" charset="0"/>
              </a:rPr>
              <a:t>a:</a:t>
            </a:r>
          </a:p>
        </p:txBody>
      </p:sp>
      <p:sp>
        <p:nvSpPr>
          <p:cNvPr id="15" name="TextBox 14"/>
          <p:cNvSpPr txBox="1"/>
          <p:nvPr/>
        </p:nvSpPr>
        <p:spPr>
          <a:xfrm>
            <a:off x="4922381" y="4704405"/>
            <a:ext cx="441146" cy="461665"/>
          </a:xfrm>
          <a:prstGeom prst="rect">
            <a:avLst/>
          </a:prstGeom>
          <a:noFill/>
        </p:spPr>
        <p:txBody>
          <a:bodyPr wrap="none" rtlCol="0" anchor="ctr">
            <a:spAutoFit/>
          </a:bodyPr>
          <a:lstStyle/>
          <a:p>
            <a:pPr algn="ctr"/>
            <a:r>
              <a:rPr lang="en-US" sz="2400" b="1" dirty="0">
                <a:solidFill>
                  <a:schemeClr val="tx2">
                    <a:lumMod val="50000"/>
                  </a:schemeClr>
                </a:solidFill>
                <a:latin typeface="Lato" panose="020B0604020202020204" charset="0"/>
                <a:cs typeface="Lato" panose="020B0604020202020204" charset="0"/>
              </a:rPr>
              <a:t>b:</a:t>
            </a:r>
          </a:p>
        </p:txBody>
      </p:sp>
      <p:sp>
        <p:nvSpPr>
          <p:cNvPr id="16" name="TextBox 15"/>
          <p:cNvSpPr txBox="1"/>
          <p:nvPr/>
        </p:nvSpPr>
        <p:spPr>
          <a:xfrm>
            <a:off x="4929774" y="5166070"/>
            <a:ext cx="2903359" cy="369332"/>
          </a:xfrm>
          <a:prstGeom prst="rect">
            <a:avLst/>
          </a:prstGeom>
          <a:noFill/>
        </p:spPr>
        <p:txBody>
          <a:bodyPr wrap="none" rtlCol="0">
            <a:spAutoFit/>
          </a:bodyPr>
          <a:lstStyle/>
          <a:p>
            <a:r>
              <a:rPr lang="en-US" sz="1800" dirty="0">
                <a:solidFill>
                  <a:schemeClr val="tx2">
                    <a:lumMod val="50000"/>
                  </a:schemeClr>
                </a:solidFill>
              </a:rPr>
              <a:t>3x3 vector at slide position</a:t>
            </a:r>
          </a:p>
        </p:txBody>
      </p:sp>
      <p:graphicFrame>
        <p:nvGraphicFramePr>
          <p:cNvPr id="17" name="Table 16"/>
          <p:cNvGraphicFramePr>
            <a:graphicFrameLocks noGrp="1"/>
          </p:cNvGraphicFramePr>
          <p:nvPr>
            <p:extLst>
              <p:ext uri="{D42A27DB-BD31-4B8C-83A1-F6EECF244321}">
                <p14:modId xmlns:p14="http://schemas.microsoft.com/office/powerpoint/2010/main" val="1218272784"/>
              </p:ext>
            </p:extLst>
          </p:nvPr>
        </p:nvGraphicFramePr>
        <p:xfrm>
          <a:off x="5676735" y="4749621"/>
          <a:ext cx="1409439" cy="370840"/>
        </p:xfrm>
        <a:graphic>
          <a:graphicData uri="http://schemas.openxmlformats.org/drawingml/2006/table">
            <a:tbl>
              <a:tblPr firstRow="1" bandRow="1"/>
              <a:tblGrid>
                <a:gridCol w="469813">
                  <a:extLst>
                    <a:ext uri="{9D8B030D-6E8A-4147-A177-3AD203B41FA5}">
                      <a16:colId xmlns:a16="http://schemas.microsoft.com/office/drawing/2014/main" xmlns="" val="1944785056"/>
                    </a:ext>
                  </a:extLst>
                </a:gridCol>
                <a:gridCol w="469813">
                  <a:extLst>
                    <a:ext uri="{9D8B030D-6E8A-4147-A177-3AD203B41FA5}">
                      <a16:colId xmlns:a16="http://schemas.microsoft.com/office/drawing/2014/main" xmlns="" val="1043092337"/>
                    </a:ext>
                  </a:extLst>
                </a:gridCol>
                <a:gridCol w="469813">
                  <a:extLst>
                    <a:ext uri="{9D8B030D-6E8A-4147-A177-3AD203B41FA5}">
                      <a16:colId xmlns:a16="http://schemas.microsoft.com/office/drawing/2014/main" xmlns="" val="3710778362"/>
                    </a:ext>
                  </a:extLst>
                </a:gridCol>
              </a:tblGrid>
              <a:tr h="370840">
                <a:tc>
                  <a:txBody>
                    <a:bodyPr/>
                    <a:lstStyle/>
                    <a:p>
                      <a:pPr algn="ctr"/>
                      <a:r>
                        <a:rPr lang="en-US" dirty="0"/>
                        <a:t>a</a:t>
                      </a:r>
                    </a:p>
                  </a:txBody>
                  <a:tcPr anchor="ctr">
                    <a:noFill/>
                  </a:tcPr>
                </a:tc>
                <a:tc>
                  <a:txBody>
                    <a:bodyPr/>
                    <a:lstStyle/>
                    <a:p>
                      <a:pPr algn="ctr"/>
                      <a:r>
                        <a:rPr lang="en-US" dirty="0"/>
                        <a:t>b</a:t>
                      </a:r>
                    </a:p>
                  </a:txBody>
                  <a:tcPr anchor="ctr">
                    <a:noFill/>
                  </a:tcPr>
                </a:tc>
                <a:tc>
                  <a:txBody>
                    <a:bodyPr/>
                    <a:lstStyle/>
                    <a:p>
                      <a:pPr algn="ctr"/>
                      <a:r>
                        <a:rPr lang="en-US" dirty="0"/>
                        <a:t>c</a:t>
                      </a:r>
                    </a:p>
                  </a:txBody>
                  <a:tcPr anchor="ctr">
                    <a:noFill/>
                  </a:tcPr>
                </a:tc>
                <a:extLst>
                  <a:ext uri="{0D108BD9-81ED-4DB2-BD59-A6C34878D82A}">
                    <a16:rowId xmlns:a16="http://schemas.microsoft.com/office/drawing/2014/main" xmlns="" val="4127644005"/>
                  </a:ext>
                </a:extLst>
              </a:tr>
            </a:tbl>
          </a:graphicData>
        </a:graphic>
      </p:graphicFrame>
      <p:sp>
        <p:nvSpPr>
          <p:cNvPr id="18" name="TextBox 17"/>
          <p:cNvSpPr txBox="1"/>
          <p:nvPr/>
        </p:nvSpPr>
        <p:spPr>
          <a:xfrm>
            <a:off x="724334" y="4749621"/>
            <a:ext cx="833883" cy="461665"/>
          </a:xfrm>
          <a:prstGeom prst="rect">
            <a:avLst/>
          </a:prstGeom>
          <a:noFill/>
        </p:spPr>
        <p:txBody>
          <a:bodyPr wrap="none" rtlCol="0" anchor="ctr">
            <a:spAutoFit/>
          </a:bodyPr>
          <a:lstStyle/>
          <a:p>
            <a:pPr algn="ctr"/>
            <a:r>
              <a:rPr lang="en-US" sz="2400" b="1" dirty="0">
                <a:solidFill>
                  <a:schemeClr val="tx2">
                    <a:lumMod val="50000"/>
                  </a:schemeClr>
                </a:solidFill>
                <a:latin typeface="Lato" panose="020B0604020202020204" charset="0"/>
                <a:cs typeface="Lato" panose="020B0604020202020204" charset="0"/>
              </a:rPr>
              <a:t>n = 3</a:t>
            </a:r>
          </a:p>
        </p:txBody>
      </p:sp>
      <mc:AlternateContent xmlns:mc="http://schemas.openxmlformats.org/markup-compatibility/2006" xmlns:a14="http://schemas.microsoft.com/office/drawing/2010/main">
        <mc:Choice Requires="a14">
          <p:sp>
            <p:nvSpPr>
              <p:cNvPr id="19" name="TextBox 18"/>
              <p:cNvSpPr txBox="1"/>
              <p:nvPr/>
            </p:nvSpPr>
            <p:spPr>
              <a:xfrm>
                <a:off x="1515578" y="5600862"/>
                <a:ext cx="4913268" cy="8779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1" i="1" smtClean="0">
                          <a:solidFill>
                            <a:schemeClr val="tx2">
                              <a:lumMod val="50000"/>
                            </a:schemeClr>
                          </a:solidFill>
                          <a:latin typeface="Cambria Math" panose="02040503050406030204" pitchFamily="18" charset="0"/>
                        </a:rPr>
                        <m:t>𝒂</m:t>
                      </m:r>
                      <m:r>
                        <a:rPr lang="en-US" sz="1800" b="1" i="1">
                          <a:solidFill>
                            <a:schemeClr val="tx2">
                              <a:lumMod val="50000"/>
                            </a:schemeClr>
                          </a:solidFill>
                          <a:latin typeface="Cambria Math" panose="02040503050406030204" pitchFamily="18" charset="0"/>
                          <a:ea typeface="Cambria Math" panose="02040503050406030204" pitchFamily="18" charset="0"/>
                        </a:rPr>
                        <m:t>∙</m:t>
                      </m:r>
                      <m:r>
                        <a:rPr lang="en-US" sz="1800" b="1" i="1" smtClean="0">
                          <a:solidFill>
                            <a:schemeClr val="tx2">
                              <a:lumMod val="50000"/>
                            </a:schemeClr>
                          </a:solidFill>
                          <a:latin typeface="Cambria Math" panose="02040503050406030204" pitchFamily="18" charset="0"/>
                          <a:ea typeface="Cambria Math" panose="02040503050406030204" pitchFamily="18" charset="0"/>
                        </a:rPr>
                        <m:t>𝒃</m:t>
                      </m:r>
                      <m:r>
                        <a:rPr lang="en-US" sz="1800" b="1" i="1" smtClean="0">
                          <a:solidFill>
                            <a:schemeClr val="tx2">
                              <a:lumMod val="50000"/>
                            </a:schemeClr>
                          </a:solidFill>
                          <a:latin typeface="Cambria Math" panose="02040503050406030204" pitchFamily="18" charset="0"/>
                          <a:ea typeface="Cambria Math" panose="02040503050406030204" pitchFamily="18" charset="0"/>
                        </a:rPr>
                        <m:t>=</m:t>
                      </m:r>
                      <m:nary>
                        <m:naryPr>
                          <m:chr m:val="∑"/>
                          <m:ctrlPr>
                            <a:rPr lang="en-US" sz="1800" b="1" i="1" smtClean="0">
                              <a:solidFill>
                                <a:schemeClr val="tx2">
                                  <a:lumMod val="50000"/>
                                </a:schemeClr>
                              </a:solidFill>
                              <a:latin typeface="Cambria Math" charset="0"/>
                              <a:ea typeface="Cambria Math" panose="02040503050406030204" pitchFamily="18" charset="0"/>
                            </a:rPr>
                          </m:ctrlPr>
                        </m:naryPr>
                        <m:sub>
                          <m:r>
                            <m:rPr>
                              <m:brk m:alnAt="23"/>
                            </m:rPr>
                            <a:rPr lang="en-US" sz="1800" b="1" i="1" smtClean="0">
                              <a:solidFill>
                                <a:schemeClr val="tx2">
                                  <a:lumMod val="50000"/>
                                </a:schemeClr>
                              </a:solidFill>
                              <a:latin typeface="Cambria Math" panose="02040503050406030204" pitchFamily="18" charset="0"/>
                              <a:ea typeface="Cambria Math" panose="02040503050406030204" pitchFamily="18" charset="0"/>
                            </a:rPr>
                            <m:t>𝒊</m:t>
                          </m:r>
                          <m:r>
                            <a:rPr lang="en-US" sz="1800" b="1" i="1" smtClean="0">
                              <a:solidFill>
                                <a:schemeClr val="tx2">
                                  <a:lumMod val="50000"/>
                                </a:schemeClr>
                              </a:solidFill>
                              <a:latin typeface="Cambria Math" panose="02040503050406030204" pitchFamily="18" charset="0"/>
                              <a:ea typeface="Cambria Math" panose="02040503050406030204" pitchFamily="18" charset="0"/>
                            </a:rPr>
                            <m:t>=</m:t>
                          </m:r>
                          <m:r>
                            <a:rPr lang="en-US" sz="1800" b="1" i="1" smtClean="0">
                              <a:solidFill>
                                <a:schemeClr val="tx2">
                                  <a:lumMod val="50000"/>
                                </a:schemeClr>
                              </a:solidFill>
                              <a:latin typeface="Cambria Math" panose="02040503050406030204" pitchFamily="18" charset="0"/>
                              <a:ea typeface="Cambria Math" panose="02040503050406030204" pitchFamily="18" charset="0"/>
                            </a:rPr>
                            <m:t>𝟏</m:t>
                          </m:r>
                        </m:sub>
                        <m:sup>
                          <m:r>
                            <a:rPr lang="en-US" sz="1800" b="1" i="1" smtClean="0">
                              <a:solidFill>
                                <a:schemeClr val="tx2">
                                  <a:lumMod val="50000"/>
                                </a:schemeClr>
                              </a:solidFill>
                              <a:latin typeface="Cambria Math" panose="02040503050406030204" pitchFamily="18" charset="0"/>
                              <a:ea typeface="Cambria Math" panose="02040503050406030204" pitchFamily="18" charset="0"/>
                            </a:rPr>
                            <m:t>𝟑</m:t>
                          </m:r>
                        </m:sup>
                        <m:e>
                          <m:sSub>
                            <m:sSubPr>
                              <m:ctrlPr>
                                <a:rPr lang="en-US" sz="1800" b="1" i="1">
                                  <a:solidFill>
                                    <a:schemeClr val="tx2">
                                      <a:lumMod val="50000"/>
                                    </a:schemeClr>
                                  </a:solidFill>
                                  <a:latin typeface="Cambria Math" charset="0"/>
                                  <a:ea typeface="Cambria Math" panose="02040503050406030204" pitchFamily="18" charset="0"/>
                                </a:rPr>
                              </m:ctrlPr>
                            </m:sSubPr>
                            <m:e>
                              <m:r>
                                <a:rPr lang="en-US" sz="1800" b="1" i="1">
                                  <a:solidFill>
                                    <a:schemeClr val="tx2">
                                      <a:lumMod val="50000"/>
                                    </a:schemeClr>
                                  </a:solidFill>
                                  <a:latin typeface="Cambria Math" panose="02040503050406030204" pitchFamily="18" charset="0"/>
                                  <a:ea typeface="Cambria Math" panose="02040503050406030204" pitchFamily="18" charset="0"/>
                                </a:rPr>
                                <m:t>𝒂</m:t>
                              </m:r>
                            </m:e>
                            <m:sub>
                              <m:r>
                                <a:rPr lang="en-US" sz="1800" b="1" i="1">
                                  <a:solidFill>
                                    <a:schemeClr val="tx2">
                                      <a:lumMod val="50000"/>
                                    </a:schemeClr>
                                  </a:solidFill>
                                  <a:latin typeface="Cambria Math" panose="02040503050406030204" pitchFamily="18" charset="0"/>
                                  <a:ea typeface="Cambria Math" panose="02040503050406030204" pitchFamily="18" charset="0"/>
                                </a:rPr>
                                <m:t>𝒊</m:t>
                              </m:r>
                            </m:sub>
                          </m:sSub>
                          <m:sSub>
                            <m:sSubPr>
                              <m:ctrlPr>
                                <a:rPr lang="en-US" sz="1800" b="1" i="1">
                                  <a:solidFill>
                                    <a:schemeClr val="tx2">
                                      <a:lumMod val="50000"/>
                                    </a:schemeClr>
                                  </a:solidFill>
                                  <a:latin typeface="Cambria Math" charset="0"/>
                                  <a:ea typeface="Cambria Math" panose="02040503050406030204" pitchFamily="18" charset="0"/>
                                </a:rPr>
                              </m:ctrlPr>
                            </m:sSubPr>
                            <m:e>
                              <m:r>
                                <a:rPr lang="en-US" sz="1800" b="1" i="1">
                                  <a:solidFill>
                                    <a:schemeClr val="tx2">
                                      <a:lumMod val="50000"/>
                                    </a:schemeClr>
                                  </a:solidFill>
                                  <a:latin typeface="Cambria Math" panose="02040503050406030204" pitchFamily="18" charset="0"/>
                                  <a:ea typeface="Cambria Math" panose="02040503050406030204" pitchFamily="18" charset="0"/>
                                </a:rPr>
                                <m:t>𝒃</m:t>
                              </m:r>
                            </m:e>
                            <m:sub>
                              <m:r>
                                <a:rPr lang="en-US" sz="1800" b="1" i="1">
                                  <a:solidFill>
                                    <a:schemeClr val="tx2">
                                      <a:lumMod val="50000"/>
                                    </a:schemeClr>
                                  </a:solidFill>
                                  <a:latin typeface="Cambria Math" panose="02040503050406030204" pitchFamily="18" charset="0"/>
                                  <a:ea typeface="Cambria Math" panose="02040503050406030204" pitchFamily="18" charset="0"/>
                                </a:rPr>
                                <m:t>𝒊</m:t>
                              </m:r>
                            </m:sub>
                          </m:sSub>
                          <m:r>
                            <a:rPr lang="en-US" sz="1800" b="1" i="1" smtClean="0">
                              <a:solidFill>
                                <a:schemeClr val="tx2">
                                  <a:lumMod val="50000"/>
                                </a:schemeClr>
                              </a:solidFill>
                              <a:latin typeface="Cambria Math" panose="02040503050406030204" pitchFamily="18" charset="0"/>
                              <a:ea typeface="Cambria Math" panose="02040503050406030204" pitchFamily="18" charset="0"/>
                            </a:rPr>
                            <m:t>=</m:t>
                          </m:r>
                          <m:d>
                            <m:dPr>
                              <m:ctrlPr>
                                <a:rPr lang="en-US" sz="1800" b="1" i="1" smtClean="0">
                                  <a:solidFill>
                                    <a:schemeClr val="tx2">
                                      <a:lumMod val="50000"/>
                                    </a:schemeClr>
                                  </a:solidFill>
                                  <a:latin typeface="Cambria Math" charset="0"/>
                                  <a:ea typeface="Cambria Math" panose="02040503050406030204" pitchFamily="18" charset="0"/>
                                </a:rPr>
                              </m:ctrlPr>
                            </m:dPr>
                            <m:e>
                              <m:r>
                                <a:rPr lang="en-US" sz="1800" b="1" i="1" smtClean="0">
                                  <a:solidFill>
                                    <a:schemeClr val="tx2">
                                      <a:lumMod val="50000"/>
                                    </a:schemeClr>
                                  </a:solidFill>
                                  <a:latin typeface="Cambria Math" panose="02040503050406030204" pitchFamily="18" charset="0"/>
                                  <a:ea typeface="Cambria Math" panose="02040503050406030204" pitchFamily="18" charset="0"/>
                                </a:rPr>
                                <m:t>−</m:t>
                              </m:r>
                              <m:r>
                                <a:rPr lang="en-US" sz="1800" b="1" i="1" smtClean="0">
                                  <a:solidFill>
                                    <a:schemeClr val="tx2">
                                      <a:lumMod val="50000"/>
                                    </a:schemeClr>
                                  </a:solidFill>
                                  <a:latin typeface="Cambria Math" panose="02040503050406030204" pitchFamily="18" charset="0"/>
                                  <a:ea typeface="Cambria Math" panose="02040503050406030204" pitchFamily="18" charset="0"/>
                                </a:rPr>
                                <m:t>𝟏</m:t>
                              </m:r>
                              <m:r>
                                <a:rPr lang="en-US" sz="1800" b="1" i="1" smtClean="0">
                                  <a:solidFill>
                                    <a:schemeClr val="tx2">
                                      <a:lumMod val="50000"/>
                                    </a:schemeClr>
                                  </a:solidFill>
                                  <a:latin typeface="Cambria Math" panose="02040503050406030204" pitchFamily="18" charset="0"/>
                                  <a:ea typeface="Cambria Math" panose="02040503050406030204" pitchFamily="18" charset="0"/>
                                </a:rPr>
                                <m:t> ∗</m:t>
                              </m:r>
                              <m:r>
                                <a:rPr lang="en-US" sz="1800" b="1" i="1" smtClean="0">
                                  <a:solidFill>
                                    <a:schemeClr val="tx2">
                                      <a:lumMod val="50000"/>
                                    </a:schemeClr>
                                  </a:solidFill>
                                  <a:latin typeface="Cambria Math" panose="02040503050406030204" pitchFamily="18" charset="0"/>
                                  <a:ea typeface="Cambria Math" panose="02040503050406030204" pitchFamily="18" charset="0"/>
                                </a:rPr>
                                <m:t>𝒂</m:t>
                              </m:r>
                            </m:e>
                          </m:d>
                          <m:r>
                            <a:rPr lang="en-US" sz="1800" b="1" i="1" smtClean="0">
                              <a:solidFill>
                                <a:schemeClr val="tx2">
                                  <a:lumMod val="50000"/>
                                </a:schemeClr>
                              </a:solidFill>
                              <a:latin typeface="Cambria Math" panose="02040503050406030204" pitchFamily="18" charset="0"/>
                              <a:ea typeface="Cambria Math" panose="02040503050406030204" pitchFamily="18" charset="0"/>
                            </a:rPr>
                            <m:t>+</m:t>
                          </m:r>
                          <m:d>
                            <m:dPr>
                              <m:ctrlPr>
                                <a:rPr lang="en-US" sz="1800" b="1" i="1" smtClean="0">
                                  <a:solidFill>
                                    <a:schemeClr val="tx2">
                                      <a:lumMod val="50000"/>
                                    </a:schemeClr>
                                  </a:solidFill>
                                  <a:latin typeface="Cambria Math" charset="0"/>
                                  <a:ea typeface="Cambria Math" panose="02040503050406030204" pitchFamily="18" charset="0"/>
                                </a:rPr>
                              </m:ctrlPr>
                            </m:dPr>
                            <m:e>
                              <m:r>
                                <a:rPr lang="en-US" sz="1800" b="1" i="1" smtClean="0">
                                  <a:solidFill>
                                    <a:schemeClr val="tx2">
                                      <a:lumMod val="50000"/>
                                    </a:schemeClr>
                                  </a:solidFill>
                                  <a:latin typeface="Cambria Math" panose="02040503050406030204" pitchFamily="18" charset="0"/>
                                  <a:ea typeface="Cambria Math" panose="02040503050406030204" pitchFamily="18" charset="0"/>
                                </a:rPr>
                                <m:t>𝟎</m:t>
                              </m:r>
                              <m:r>
                                <a:rPr lang="en-US" sz="1800" b="1" i="1" smtClean="0">
                                  <a:solidFill>
                                    <a:schemeClr val="tx2">
                                      <a:lumMod val="50000"/>
                                    </a:schemeClr>
                                  </a:solidFill>
                                  <a:latin typeface="Cambria Math" panose="02040503050406030204" pitchFamily="18" charset="0"/>
                                  <a:ea typeface="Cambria Math" panose="02040503050406030204" pitchFamily="18" charset="0"/>
                                </a:rPr>
                                <m:t> ∗</m:t>
                              </m:r>
                              <m:r>
                                <a:rPr lang="en-US" sz="1800" b="1" i="1" smtClean="0">
                                  <a:solidFill>
                                    <a:schemeClr val="tx2">
                                      <a:lumMod val="50000"/>
                                    </a:schemeClr>
                                  </a:solidFill>
                                  <a:latin typeface="Cambria Math" panose="02040503050406030204" pitchFamily="18" charset="0"/>
                                  <a:ea typeface="Cambria Math" panose="02040503050406030204" pitchFamily="18" charset="0"/>
                                </a:rPr>
                                <m:t>𝒃</m:t>
                              </m:r>
                            </m:e>
                          </m:d>
                          <m:r>
                            <a:rPr lang="en-US" sz="1800" b="1" i="1" smtClean="0">
                              <a:solidFill>
                                <a:schemeClr val="tx2">
                                  <a:lumMod val="50000"/>
                                </a:schemeClr>
                              </a:solidFill>
                              <a:latin typeface="Cambria Math" panose="02040503050406030204" pitchFamily="18" charset="0"/>
                              <a:ea typeface="Cambria Math" panose="02040503050406030204" pitchFamily="18" charset="0"/>
                            </a:rPr>
                            <m:t>+(</m:t>
                          </m:r>
                          <m:r>
                            <a:rPr lang="en-US" sz="1800" b="1" i="1" smtClean="0">
                              <a:solidFill>
                                <a:schemeClr val="tx2">
                                  <a:lumMod val="50000"/>
                                </a:schemeClr>
                              </a:solidFill>
                              <a:latin typeface="Cambria Math" panose="02040503050406030204" pitchFamily="18" charset="0"/>
                              <a:ea typeface="Cambria Math" panose="02040503050406030204" pitchFamily="18" charset="0"/>
                            </a:rPr>
                            <m:t>𝟏</m:t>
                          </m:r>
                          <m:r>
                            <a:rPr lang="en-US" sz="1800" b="1" i="1" smtClean="0">
                              <a:solidFill>
                                <a:schemeClr val="tx2">
                                  <a:lumMod val="50000"/>
                                </a:schemeClr>
                              </a:solidFill>
                              <a:latin typeface="Cambria Math" panose="02040503050406030204" pitchFamily="18" charset="0"/>
                              <a:ea typeface="Cambria Math" panose="02040503050406030204" pitchFamily="18" charset="0"/>
                            </a:rPr>
                            <m:t>∗</m:t>
                          </m:r>
                          <m:r>
                            <a:rPr lang="en-US" sz="1800" b="1" i="1" smtClean="0">
                              <a:solidFill>
                                <a:schemeClr val="tx2">
                                  <a:lumMod val="50000"/>
                                </a:schemeClr>
                              </a:solidFill>
                              <a:latin typeface="Cambria Math" panose="02040503050406030204" pitchFamily="18" charset="0"/>
                              <a:ea typeface="Cambria Math" panose="02040503050406030204" pitchFamily="18" charset="0"/>
                            </a:rPr>
                            <m:t>𝒄</m:t>
                          </m:r>
                          <m:r>
                            <a:rPr lang="en-US" sz="1800" b="1" i="1" smtClean="0">
                              <a:solidFill>
                                <a:schemeClr val="tx2">
                                  <a:lumMod val="50000"/>
                                </a:schemeClr>
                              </a:solidFill>
                              <a:latin typeface="Cambria Math" panose="02040503050406030204" pitchFamily="18" charset="0"/>
                              <a:ea typeface="Cambria Math" panose="02040503050406030204" pitchFamily="18" charset="0"/>
                            </a:rPr>
                            <m:t>)</m:t>
                          </m:r>
                        </m:e>
                      </m:nary>
                    </m:oMath>
                  </m:oMathPara>
                </a14:m>
                <a:endParaRPr lang="en-US" sz="1800" b="1" dirty="0">
                  <a:solidFill>
                    <a:schemeClr val="tx2">
                      <a:lumMod val="50000"/>
                    </a:schemeClr>
                  </a:solidFill>
                  <a:latin typeface="Lato" panose="020B0604020202020204" charset="0"/>
                  <a:cs typeface="Lato" panose="020B060402020202020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1515578" y="5600862"/>
                <a:ext cx="4913268" cy="877933"/>
              </a:xfrm>
              <a:prstGeom prst="rect">
                <a:avLst/>
              </a:prstGeom>
              <a:blipFill rotWithShape="0">
                <a:blip r:embed="rId4"/>
                <a:stretch>
                  <a:fillRect/>
                </a:stretch>
              </a:blipFill>
            </p:spPr>
            <p:txBody>
              <a:bodyPr/>
              <a:lstStyle/>
              <a:p>
                <a:r>
                  <a:rPr lang="en-US">
                    <a:noFill/>
                  </a:rPr>
                  <a:t> </a:t>
                </a:r>
              </a:p>
            </p:txBody>
          </p:sp>
        </mc:Fallback>
      </mc:AlternateContent>
      <p:sp>
        <p:nvSpPr>
          <p:cNvPr id="20" name="Right Arrow 19"/>
          <p:cNvSpPr/>
          <p:nvPr/>
        </p:nvSpPr>
        <p:spPr>
          <a:xfrm>
            <a:off x="724334" y="5867400"/>
            <a:ext cx="666891" cy="406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804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38778E-17 -2.96296E-6 L 0.21858 -0.00208 " pathEditMode="relative" rAng="0" ptsTypes="AA">
                                      <p:cBhvr>
                                        <p:cTn id="6" dur="2000" fill="hold"/>
                                        <p:tgtEl>
                                          <p:spTgt spid="9"/>
                                        </p:tgtEl>
                                        <p:attrNameLst>
                                          <p:attrName>ppt_x</p:attrName>
                                          <p:attrName>ppt_y</p:attrName>
                                        </p:attrNameLst>
                                      </p:cBhvr>
                                      <p:rCtr x="10920" y="-116"/>
                                    </p:animMotion>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Face Detection</a:t>
            </a:r>
            <a:br>
              <a:rPr lang="vi-VN" sz="4000" dirty="0" smtClean="0"/>
            </a:br>
            <a:r>
              <a:rPr lang="vi-VN" sz="4000" dirty="0" smtClean="0"/>
              <a:t>- </a:t>
            </a:r>
            <a:r>
              <a:rPr lang="en-US" sz="4000" b="0" dirty="0"/>
              <a:t>Histogram of oriented gradients</a:t>
            </a:r>
          </a:p>
        </p:txBody>
      </p:sp>
      <p:sp>
        <p:nvSpPr>
          <p:cNvPr id="5" name="Oval 4"/>
          <p:cNvSpPr/>
          <p:nvPr/>
        </p:nvSpPr>
        <p:spPr>
          <a:xfrm>
            <a:off x="953251" y="1830265"/>
            <a:ext cx="444500" cy="4445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6" name="TextBox 5"/>
          <p:cNvSpPr txBox="1"/>
          <p:nvPr/>
        </p:nvSpPr>
        <p:spPr>
          <a:xfrm>
            <a:off x="1487559" y="1867849"/>
            <a:ext cx="1620957" cy="369332"/>
          </a:xfrm>
          <a:prstGeom prst="rect">
            <a:avLst/>
          </a:prstGeom>
          <a:noFill/>
        </p:spPr>
        <p:txBody>
          <a:bodyPr wrap="none" rtlCol="0">
            <a:spAutoFit/>
          </a:bodyPr>
          <a:lstStyle/>
          <a:p>
            <a:r>
              <a:rPr lang="en-US" sz="1800" dirty="0">
                <a:solidFill>
                  <a:schemeClr val="tx2">
                    <a:lumMod val="50000"/>
                  </a:schemeClr>
                </a:solidFill>
                <a:latin typeface="Lato" panose="020B0604020202020204" charset="0"/>
                <a:cs typeface="Lato" panose="020B0604020202020204" charset="0"/>
              </a:rPr>
              <a:t>What is HOG?</a:t>
            </a:r>
          </a:p>
        </p:txBody>
      </p:sp>
      <p:sp>
        <p:nvSpPr>
          <p:cNvPr id="8" name="TextBox 7"/>
          <p:cNvSpPr txBox="1"/>
          <p:nvPr/>
        </p:nvSpPr>
        <p:spPr>
          <a:xfrm>
            <a:off x="1487559" y="2471686"/>
            <a:ext cx="5554492" cy="2862322"/>
          </a:xfrm>
          <a:prstGeom prst="rect">
            <a:avLst/>
          </a:prstGeom>
          <a:noFill/>
        </p:spPr>
        <p:txBody>
          <a:bodyPr wrap="square" rtlCol="0">
            <a:spAutoFit/>
          </a:bodyPr>
          <a:lstStyle/>
          <a:p>
            <a:pPr marL="285750" indent="-285750">
              <a:buFont typeface="Courier New" panose="02070309020205020404" pitchFamily="49" charset="0"/>
              <a:buChar char="o"/>
            </a:pPr>
            <a:r>
              <a:rPr lang="en-US" sz="1800" b="1" dirty="0">
                <a:solidFill>
                  <a:schemeClr val="tx2">
                    <a:lumMod val="50000"/>
                  </a:schemeClr>
                </a:solidFill>
                <a:latin typeface="Lato" panose="020B0604020202020204" charset="0"/>
                <a:cs typeface="Lato" panose="020B0604020202020204" charset="0"/>
              </a:rPr>
              <a:t>HOG</a:t>
            </a:r>
            <a:r>
              <a:rPr lang="en-US" sz="1800" dirty="0">
                <a:solidFill>
                  <a:schemeClr val="tx2">
                    <a:lumMod val="50000"/>
                  </a:schemeClr>
                </a:solidFill>
                <a:latin typeface="Lato" panose="020B0604020202020204" charset="0"/>
                <a:cs typeface="Lato" panose="020B0604020202020204" charset="0"/>
              </a:rPr>
              <a:t> is a </a:t>
            </a:r>
            <a:r>
              <a:rPr lang="en-US" sz="1800" b="1" dirty="0">
                <a:solidFill>
                  <a:schemeClr val="tx2">
                    <a:lumMod val="50000"/>
                  </a:schemeClr>
                </a:solidFill>
                <a:latin typeface="Lato" panose="020B0604020202020204" charset="0"/>
                <a:cs typeface="Lato" panose="020B0604020202020204" charset="0"/>
              </a:rPr>
              <a:t>representational vector</a:t>
            </a:r>
            <a:r>
              <a:rPr lang="en-US" sz="1800" dirty="0">
                <a:solidFill>
                  <a:schemeClr val="tx2">
                    <a:lumMod val="50000"/>
                  </a:schemeClr>
                </a:solidFill>
                <a:latin typeface="Lato" panose="020B0604020202020204" charset="0"/>
                <a:cs typeface="Lato" panose="020B0604020202020204" charset="0"/>
              </a:rPr>
              <a:t> of an image that </a:t>
            </a:r>
            <a:r>
              <a:rPr lang="en-US" sz="1800" b="1" dirty="0">
                <a:solidFill>
                  <a:schemeClr val="tx2">
                    <a:lumMod val="50000"/>
                  </a:schemeClr>
                </a:solidFill>
                <a:latin typeface="Lato" panose="020B0604020202020204" charset="0"/>
                <a:cs typeface="Lato" panose="020B0604020202020204" charset="0"/>
              </a:rPr>
              <a:t>simplifies</a:t>
            </a:r>
            <a:r>
              <a:rPr lang="en-US" sz="1800" dirty="0">
                <a:solidFill>
                  <a:schemeClr val="tx2">
                    <a:lumMod val="50000"/>
                  </a:schemeClr>
                </a:solidFill>
                <a:latin typeface="Lato" panose="020B0604020202020204" charset="0"/>
                <a:cs typeface="Lato" panose="020B0604020202020204" charset="0"/>
              </a:rPr>
              <a:t> the image by extracting </a:t>
            </a:r>
            <a:r>
              <a:rPr lang="en-US" sz="1800" b="1" dirty="0">
                <a:solidFill>
                  <a:schemeClr val="tx2">
                    <a:lumMod val="50000"/>
                  </a:schemeClr>
                </a:solidFill>
                <a:latin typeface="Lato" panose="020B0604020202020204" charset="0"/>
                <a:cs typeface="Lato" panose="020B0604020202020204" charset="0"/>
              </a:rPr>
              <a:t>useful information </a:t>
            </a:r>
          </a:p>
          <a:p>
            <a:pPr marL="285750" indent="-285750">
              <a:buFont typeface="Courier New" panose="02070309020205020404" pitchFamily="49" charset="0"/>
              <a:buChar char="o"/>
            </a:pPr>
            <a:r>
              <a:rPr lang="en-US" sz="1800" b="1" dirty="0">
                <a:solidFill>
                  <a:schemeClr val="tx2">
                    <a:lumMod val="50000"/>
                  </a:schemeClr>
                </a:solidFill>
                <a:latin typeface="Lato" panose="020B0604020202020204" charset="0"/>
                <a:cs typeface="Lato" panose="020B0604020202020204" charset="0"/>
              </a:rPr>
              <a:t>HOG</a:t>
            </a:r>
            <a:r>
              <a:rPr lang="en-US" sz="1800" dirty="0">
                <a:solidFill>
                  <a:schemeClr val="tx2">
                    <a:lumMod val="50000"/>
                  </a:schemeClr>
                </a:solidFill>
                <a:latin typeface="Lato" panose="020B0604020202020204" charset="0"/>
                <a:cs typeface="Lato" panose="020B0604020202020204" charset="0"/>
              </a:rPr>
              <a:t> is </a:t>
            </a:r>
            <a:r>
              <a:rPr lang="en-US" sz="1800" b="1" dirty="0">
                <a:solidFill>
                  <a:schemeClr val="tx2">
                    <a:lumMod val="50000"/>
                  </a:schemeClr>
                </a:solidFill>
                <a:latin typeface="Lato" panose="020B0604020202020204" charset="0"/>
                <a:cs typeface="Lato" panose="020B0604020202020204" charset="0"/>
              </a:rPr>
              <a:t>calculated</a:t>
            </a:r>
            <a:r>
              <a:rPr lang="en-US" sz="1800" dirty="0">
                <a:solidFill>
                  <a:schemeClr val="tx2">
                    <a:lumMod val="50000"/>
                  </a:schemeClr>
                </a:solidFill>
                <a:latin typeface="Lato" panose="020B0604020202020204" charset="0"/>
                <a:cs typeface="Lato" panose="020B0604020202020204" charset="0"/>
              </a:rPr>
              <a:t> from </a:t>
            </a:r>
            <a:r>
              <a:rPr lang="en-US" sz="1800" b="1" dirty="0">
                <a:solidFill>
                  <a:schemeClr val="tx2">
                    <a:lumMod val="50000"/>
                  </a:schemeClr>
                </a:solidFill>
                <a:latin typeface="Lato" panose="020B0604020202020204" charset="0"/>
                <a:cs typeface="Lato" panose="020B0604020202020204" charset="0"/>
              </a:rPr>
              <a:t>magnitude</a:t>
            </a:r>
            <a:r>
              <a:rPr lang="en-US" sz="1800" dirty="0">
                <a:solidFill>
                  <a:schemeClr val="tx2">
                    <a:lumMod val="50000"/>
                  </a:schemeClr>
                </a:solidFill>
                <a:latin typeface="Lato" panose="020B0604020202020204" charset="0"/>
                <a:cs typeface="Lato" panose="020B0604020202020204" charset="0"/>
              </a:rPr>
              <a:t> and </a:t>
            </a:r>
            <a:r>
              <a:rPr lang="en-US" sz="1800" b="1" dirty="0">
                <a:solidFill>
                  <a:schemeClr val="tx2">
                    <a:lumMod val="50000"/>
                  </a:schemeClr>
                </a:solidFill>
                <a:latin typeface="Lato" panose="020B0604020202020204" charset="0"/>
                <a:cs typeface="Lato" panose="020B0604020202020204" charset="0"/>
              </a:rPr>
              <a:t>direction</a:t>
            </a:r>
            <a:r>
              <a:rPr lang="en-US" sz="1800" dirty="0">
                <a:solidFill>
                  <a:schemeClr val="tx2">
                    <a:lumMod val="50000"/>
                  </a:schemeClr>
                </a:solidFill>
                <a:latin typeface="Lato" panose="020B0604020202020204" charset="0"/>
                <a:cs typeface="Lato" panose="020B0604020202020204" charset="0"/>
              </a:rPr>
              <a:t> gradients</a:t>
            </a:r>
          </a:p>
          <a:p>
            <a:pPr marL="285750" indent="-285750">
              <a:buFont typeface="Courier New" panose="02070309020205020404" pitchFamily="49" charset="0"/>
              <a:buChar char="o"/>
            </a:pPr>
            <a:r>
              <a:rPr lang="en-US" sz="1800" dirty="0">
                <a:solidFill>
                  <a:schemeClr val="tx2">
                    <a:lumMod val="50000"/>
                  </a:schemeClr>
                </a:solidFill>
                <a:latin typeface="Lato" panose="020B0604020202020204" charset="0"/>
                <a:cs typeface="Lato" panose="020B0604020202020204" charset="0"/>
              </a:rPr>
              <a:t>The histogram </a:t>
            </a:r>
            <a:r>
              <a:rPr lang="en-US" sz="1800" b="1" dirty="0">
                <a:solidFill>
                  <a:schemeClr val="tx2">
                    <a:lumMod val="50000"/>
                  </a:schemeClr>
                </a:solidFill>
                <a:latin typeface="Lato" panose="020B0604020202020204" charset="0"/>
                <a:cs typeface="Lato" panose="020B0604020202020204" charset="0"/>
              </a:rPr>
              <a:t>contains 9 elements </a:t>
            </a:r>
            <a:r>
              <a:rPr lang="en-US" sz="1800" dirty="0">
                <a:solidFill>
                  <a:schemeClr val="tx2">
                    <a:lumMod val="50000"/>
                  </a:schemeClr>
                </a:solidFill>
                <a:latin typeface="Lato" panose="020B0604020202020204" charset="0"/>
                <a:cs typeface="Lato" panose="020B0604020202020204" charset="0"/>
              </a:rPr>
              <a:t>corresponding to </a:t>
            </a:r>
            <a:r>
              <a:rPr lang="en-US" sz="1800" b="1" dirty="0">
                <a:solidFill>
                  <a:schemeClr val="tx2">
                    <a:lumMod val="50000"/>
                  </a:schemeClr>
                </a:solidFill>
                <a:latin typeface="Lato" panose="020B0604020202020204" charset="0"/>
                <a:cs typeface="Lato" panose="020B0604020202020204" charset="0"/>
              </a:rPr>
              <a:t>angles 0, 20, 40 … 160</a:t>
            </a:r>
          </a:p>
          <a:p>
            <a:pPr marL="285750" indent="-285750">
              <a:buFont typeface="Courier New" panose="02070309020205020404" pitchFamily="49" charset="0"/>
              <a:buChar char="o"/>
            </a:pPr>
            <a:r>
              <a:rPr lang="en-US" sz="1800" b="1" dirty="0">
                <a:solidFill>
                  <a:schemeClr val="tx2">
                    <a:lumMod val="50000"/>
                  </a:schemeClr>
                </a:solidFill>
                <a:latin typeface="Lato" panose="020B0604020202020204" charset="0"/>
                <a:cs typeface="Lato" panose="020B0604020202020204" charset="0"/>
              </a:rPr>
              <a:t>Each element </a:t>
            </a:r>
            <a:r>
              <a:rPr lang="en-US" sz="1800" dirty="0">
                <a:solidFill>
                  <a:schemeClr val="tx2">
                    <a:lumMod val="50000"/>
                  </a:schemeClr>
                </a:solidFill>
                <a:latin typeface="Lato" panose="020B0604020202020204" charset="0"/>
                <a:cs typeface="Lato" panose="020B0604020202020204" charset="0"/>
              </a:rPr>
              <a:t>is selected based on </a:t>
            </a:r>
            <a:r>
              <a:rPr lang="en-US" sz="1800" b="1" dirty="0">
                <a:solidFill>
                  <a:schemeClr val="tx2">
                    <a:lumMod val="50000"/>
                  </a:schemeClr>
                </a:solidFill>
                <a:latin typeface="Lato" panose="020B0604020202020204" charset="0"/>
                <a:cs typeface="Lato" panose="020B0604020202020204" charset="0"/>
              </a:rPr>
              <a:t>the direction</a:t>
            </a:r>
            <a:r>
              <a:rPr lang="en-US" sz="1800" dirty="0">
                <a:solidFill>
                  <a:schemeClr val="tx2">
                    <a:lumMod val="50000"/>
                  </a:schemeClr>
                </a:solidFill>
                <a:latin typeface="Lato" panose="020B0604020202020204" charset="0"/>
                <a:cs typeface="Lato" panose="020B0604020202020204" charset="0"/>
              </a:rPr>
              <a:t>, and the </a:t>
            </a:r>
            <a:r>
              <a:rPr lang="en-US" sz="1800" b="1" dirty="0">
                <a:solidFill>
                  <a:schemeClr val="tx2">
                    <a:lumMod val="50000"/>
                  </a:schemeClr>
                </a:solidFill>
                <a:latin typeface="Lato" panose="020B0604020202020204" charset="0"/>
                <a:cs typeface="Lato" panose="020B0604020202020204" charset="0"/>
              </a:rPr>
              <a:t>value</a:t>
            </a:r>
            <a:r>
              <a:rPr lang="en-US" sz="1800" dirty="0">
                <a:solidFill>
                  <a:schemeClr val="tx2">
                    <a:lumMod val="50000"/>
                  </a:schemeClr>
                </a:solidFill>
                <a:latin typeface="Lato" panose="020B0604020202020204" charset="0"/>
                <a:cs typeface="Lato" panose="020B0604020202020204" charset="0"/>
              </a:rPr>
              <a:t> that goes into the bin is selected based on </a:t>
            </a:r>
            <a:r>
              <a:rPr lang="en-US" sz="1800" b="1" dirty="0">
                <a:solidFill>
                  <a:schemeClr val="tx2">
                    <a:lumMod val="50000"/>
                  </a:schemeClr>
                </a:solidFill>
                <a:latin typeface="Lato" panose="020B0604020202020204" charset="0"/>
                <a:cs typeface="Lato" panose="020B0604020202020204" charset="0"/>
              </a:rPr>
              <a:t>the magnitude</a:t>
            </a:r>
            <a:endParaRPr lang="en-US" sz="1800" dirty="0">
              <a:solidFill>
                <a:schemeClr val="tx2">
                  <a:lumMod val="50000"/>
                </a:schemeClr>
              </a:solidFill>
              <a:latin typeface="Lato" panose="020B0604020202020204" charset="0"/>
              <a:cs typeface="Lato" panose="020B0604020202020204" charset="0"/>
            </a:endParaRPr>
          </a:p>
          <a:p>
            <a:pPr marL="285750" indent="-285750">
              <a:buFont typeface="Courier New" panose="02070309020205020404" pitchFamily="49" charset="0"/>
              <a:buChar char="o"/>
            </a:pPr>
            <a:endParaRPr lang="en-US" sz="1800" dirty="0">
              <a:solidFill>
                <a:schemeClr val="tx2">
                  <a:lumMod val="50000"/>
                </a:schemeClr>
              </a:solidFill>
              <a:latin typeface="Lato" panose="020B0604020202020204" charset="0"/>
              <a:cs typeface="Lato" panose="020B0604020202020204" charset="0"/>
            </a:endParaRPr>
          </a:p>
        </p:txBody>
      </p:sp>
      <p:sp>
        <p:nvSpPr>
          <p:cNvPr id="9" name="Right Arrow 8"/>
          <p:cNvSpPr/>
          <p:nvPr/>
        </p:nvSpPr>
        <p:spPr>
          <a:xfrm>
            <a:off x="993777" y="2554165"/>
            <a:ext cx="403974" cy="318087"/>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1655027572"/>
              </p:ext>
            </p:extLst>
          </p:nvPr>
        </p:nvGraphicFramePr>
        <p:xfrm>
          <a:off x="1828803" y="5230007"/>
          <a:ext cx="6095997" cy="370840"/>
        </p:xfrm>
        <a:graphic>
          <a:graphicData uri="http://schemas.openxmlformats.org/drawingml/2006/table">
            <a:tbl>
              <a:tblPr firstRow="1" bandRow="1"/>
              <a:tblGrid>
                <a:gridCol w="677333">
                  <a:extLst>
                    <a:ext uri="{9D8B030D-6E8A-4147-A177-3AD203B41FA5}">
                      <a16:colId xmlns:a16="http://schemas.microsoft.com/office/drawing/2014/main" xmlns="" val="727153422"/>
                    </a:ext>
                  </a:extLst>
                </a:gridCol>
                <a:gridCol w="677333">
                  <a:extLst>
                    <a:ext uri="{9D8B030D-6E8A-4147-A177-3AD203B41FA5}">
                      <a16:colId xmlns:a16="http://schemas.microsoft.com/office/drawing/2014/main" xmlns="" val="1767236022"/>
                    </a:ext>
                  </a:extLst>
                </a:gridCol>
                <a:gridCol w="677333">
                  <a:extLst>
                    <a:ext uri="{9D8B030D-6E8A-4147-A177-3AD203B41FA5}">
                      <a16:colId xmlns:a16="http://schemas.microsoft.com/office/drawing/2014/main" xmlns="" val="4206825738"/>
                    </a:ext>
                  </a:extLst>
                </a:gridCol>
                <a:gridCol w="677333">
                  <a:extLst>
                    <a:ext uri="{9D8B030D-6E8A-4147-A177-3AD203B41FA5}">
                      <a16:colId xmlns:a16="http://schemas.microsoft.com/office/drawing/2014/main" xmlns="" val="2666759260"/>
                    </a:ext>
                  </a:extLst>
                </a:gridCol>
                <a:gridCol w="677333">
                  <a:extLst>
                    <a:ext uri="{9D8B030D-6E8A-4147-A177-3AD203B41FA5}">
                      <a16:colId xmlns:a16="http://schemas.microsoft.com/office/drawing/2014/main" xmlns="" val="2670689353"/>
                    </a:ext>
                  </a:extLst>
                </a:gridCol>
                <a:gridCol w="677333">
                  <a:extLst>
                    <a:ext uri="{9D8B030D-6E8A-4147-A177-3AD203B41FA5}">
                      <a16:colId xmlns:a16="http://schemas.microsoft.com/office/drawing/2014/main" xmlns="" val="2970789516"/>
                    </a:ext>
                  </a:extLst>
                </a:gridCol>
                <a:gridCol w="677333">
                  <a:extLst>
                    <a:ext uri="{9D8B030D-6E8A-4147-A177-3AD203B41FA5}">
                      <a16:colId xmlns:a16="http://schemas.microsoft.com/office/drawing/2014/main" xmlns="" val="3854005464"/>
                    </a:ext>
                  </a:extLst>
                </a:gridCol>
                <a:gridCol w="677333">
                  <a:extLst>
                    <a:ext uri="{9D8B030D-6E8A-4147-A177-3AD203B41FA5}">
                      <a16:colId xmlns:a16="http://schemas.microsoft.com/office/drawing/2014/main" xmlns="" val="4120185210"/>
                    </a:ext>
                  </a:extLst>
                </a:gridCol>
                <a:gridCol w="677333">
                  <a:extLst>
                    <a:ext uri="{9D8B030D-6E8A-4147-A177-3AD203B41FA5}">
                      <a16:colId xmlns:a16="http://schemas.microsoft.com/office/drawing/2014/main" xmlns="" val="1326266308"/>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729938122"/>
                  </a:ext>
                </a:extLst>
              </a:tr>
            </a:tbl>
          </a:graphicData>
        </a:graphic>
      </p:graphicFrame>
      <p:sp>
        <p:nvSpPr>
          <p:cNvPr id="11" name="TextBox 10"/>
          <p:cNvSpPr txBox="1"/>
          <p:nvPr/>
        </p:nvSpPr>
        <p:spPr>
          <a:xfrm>
            <a:off x="2808200" y="5955268"/>
            <a:ext cx="4233851" cy="369332"/>
          </a:xfrm>
          <a:prstGeom prst="rect">
            <a:avLst/>
          </a:prstGeom>
          <a:noFill/>
        </p:spPr>
        <p:txBody>
          <a:bodyPr wrap="none" rtlCol="0">
            <a:spAutoFit/>
          </a:bodyPr>
          <a:lstStyle/>
          <a:p>
            <a:r>
              <a:rPr lang="en-US" sz="1800" b="1" dirty="0">
                <a:solidFill>
                  <a:schemeClr val="tx2">
                    <a:lumMod val="50000"/>
                  </a:schemeClr>
                </a:solidFill>
                <a:latin typeface="Lato" panose="020B0604020202020204" charset="0"/>
                <a:cs typeface="Lato" panose="020B0604020202020204" charset="0"/>
              </a:rPr>
              <a:t>Histogram of Oriented Gradient (HOG)</a:t>
            </a:r>
          </a:p>
        </p:txBody>
      </p:sp>
      <p:sp>
        <p:nvSpPr>
          <p:cNvPr id="12" name="TextBox 11"/>
          <p:cNvSpPr txBox="1"/>
          <p:nvPr/>
        </p:nvSpPr>
        <p:spPr>
          <a:xfrm>
            <a:off x="1969714" y="5664717"/>
            <a:ext cx="284052" cy="307777"/>
          </a:xfrm>
          <a:prstGeom prst="rect">
            <a:avLst/>
          </a:prstGeom>
          <a:noFill/>
        </p:spPr>
        <p:txBody>
          <a:bodyPr wrap="none" rtlCol="0">
            <a:spAutoFit/>
          </a:bodyPr>
          <a:lstStyle/>
          <a:p>
            <a:r>
              <a:rPr lang="en-US" dirty="0"/>
              <a:t>0</a:t>
            </a:r>
          </a:p>
        </p:txBody>
      </p:sp>
      <p:sp>
        <p:nvSpPr>
          <p:cNvPr id="13" name="TextBox 12"/>
          <p:cNvSpPr txBox="1"/>
          <p:nvPr/>
        </p:nvSpPr>
        <p:spPr>
          <a:xfrm>
            <a:off x="2573999" y="5664717"/>
            <a:ext cx="383438" cy="307777"/>
          </a:xfrm>
          <a:prstGeom prst="rect">
            <a:avLst/>
          </a:prstGeom>
          <a:noFill/>
        </p:spPr>
        <p:txBody>
          <a:bodyPr wrap="none" rtlCol="0">
            <a:spAutoFit/>
          </a:bodyPr>
          <a:lstStyle/>
          <a:p>
            <a:r>
              <a:rPr lang="en-US" dirty="0"/>
              <a:t>20</a:t>
            </a:r>
          </a:p>
        </p:txBody>
      </p:sp>
      <p:sp>
        <p:nvSpPr>
          <p:cNvPr id="14" name="TextBox 13"/>
          <p:cNvSpPr txBox="1"/>
          <p:nvPr/>
        </p:nvSpPr>
        <p:spPr>
          <a:xfrm>
            <a:off x="3309268" y="5668160"/>
            <a:ext cx="383438" cy="307777"/>
          </a:xfrm>
          <a:prstGeom prst="rect">
            <a:avLst/>
          </a:prstGeom>
          <a:noFill/>
        </p:spPr>
        <p:txBody>
          <a:bodyPr wrap="none" rtlCol="0">
            <a:spAutoFit/>
          </a:bodyPr>
          <a:lstStyle/>
          <a:p>
            <a:r>
              <a:rPr lang="en-US" dirty="0"/>
              <a:t>40</a:t>
            </a:r>
          </a:p>
        </p:txBody>
      </p:sp>
      <p:sp>
        <p:nvSpPr>
          <p:cNvPr id="15" name="TextBox 14"/>
          <p:cNvSpPr txBox="1"/>
          <p:nvPr/>
        </p:nvSpPr>
        <p:spPr>
          <a:xfrm>
            <a:off x="4013015" y="5676228"/>
            <a:ext cx="383438" cy="307777"/>
          </a:xfrm>
          <a:prstGeom prst="rect">
            <a:avLst/>
          </a:prstGeom>
          <a:noFill/>
        </p:spPr>
        <p:txBody>
          <a:bodyPr wrap="none" rtlCol="0">
            <a:spAutoFit/>
          </a:bodyPr>
          <a:lstStyle/>
          <a:p>
            <a:r>
              <a:rPr lang="en-US" dirty="0"/>
              <a:t>60</a:t>
            </a:r>
          </a:p>
        </p:txBody>
      </p:sp>
      <p:sp>
        <p:nvSpPr>
          <p:cNvPr id="16" name="TextBox 15"/>
          <p:cNvSpPr txBox="1"/>
          <p:nvPr/>
        </p:nvSpPr>
        <p:spPr>
          <a:xfrm>
            <a:off x="4685082" y="5686149"/>
            <a:ext cx="383438" cy="307777"/>
          </a:xfrm>
          <a:prstGeom prst="rect">
            <a:avLst/>
          </a:prstGeom>
          <a:noFill/>
        </p:spPr>
        <p:txBody>
          <a:bodyPr wrap="none" rtlCol="0">
            <a:spAutoFit/>
          </a:bodyPr>
          <a:lstStyle/>
          <a:p>
            <a:r>
              <a:rPr lang="en-US" dirty="0"/>
              <a:t>80</a:t>
            </a:r>
          </a:p>
        </p:txBody>
      </p:sp>
      <p:sp>
        <p:nvSpPr>
          <p:cNvPr id="17" name="TextBox 16"/>
          <p:cNvSpPr txBox="1"/>
          <p:nvPr/>
        </p:nvSpPr>
        <p:spPr>
          <a:xfrm>
            <a:off x="5357149" y="5664716"/>
            <a:ext cx="482824" cy="307777"/>
          </a:xfrm>
          <a:prstGeom prst="rect">
            <a:avLst/>
          </a:prstGeom>
          <a:noFill/>
        </p:spPr>
        <p:txBody>
          <a:bodyPr wrap="none" rtlCol="0">
            <a:spAutoFit/>
          </a:bodyPr>
          <a:lstStyle/>
          <a:p>
            <a:r>
              <a:rPr lang="en-US" dirty="0"/>
              <a:t>100</a:t>
            </a:r>
          </a:p>
        </p:txBody>
      </p:sp>
      <p:sp>
        <p:nvSpPr>
          <p:cNvPr id="18" name="TextBox 17"/>
          <p:cNvSpPr txBox="1"/>
          <p:nvPr/>
        </p:nvSpPr>
        <p:spPr>
          <a:xfrm>
            <a:off x="6017631" y="5686149"/>
            <a:ext cx="482824" cy="307777"/>
          </a:xfrm>
          <a:prstGeom prst="rect">
            <a:avLst/>
          </a:prstGeom>
          <a:noFill/>
        </p:spPr>
        <p:txBody>
          <a:bodyPr wrap="none" rtlCol="0">
            <a:spAutoFit/>
          </a:bodyPr>
          <a:lstStyle/>
          <a:p>
            <a:r>
              <a:rPr lang="en-US" dirty="0"/>
              <a:t>120</a:t>
            </a:r>
          </a:p>
        </p:txBody>
      </p:sp>
      <p:sp>
        <p:nvSpPr>
          <p:cNvPr id="19" name="TextBox 18"/>
          <p:cNvSpPr txBox="1"/>
          <p:nvPr/>
        </p:nvSpPr>
        <p:spPr>
          <a:xfrm>
            <a:off x="6696803" y="5689335"/>
            <a:ext cx="482824" cy="307777"/>
          </a:xfrm>
          <a:prstGeom prst="rect">
            <a:avLst/>
          </a:prstGeom>
          <a:noFill/>
        </p:spPr>
        <p:txBody>
          <a:bodyPr wrap="none" rtlCol="0">
            <a:spAutoFit/>
          </a:bodyPr>
          <a:lstStyle/>
          <a:p>
            <a:r>
              <a:rPr lang="en-US" dirty="0"/>
              <a:t>140</a:t>
            </a:r>
          </a:p>
        </p:txBody>
      </p:sp>
      <p:sp>
        <p:nvSpPr>
          <p:cNvPr id="20" name="TextBox 19"/>
          <p:cNvSpPr txBox="1"/>
          <p:nvPr/>
        </p:nvSpPr>
        <p:spPr>
          <a:xfrm>
            <a:off x="7321254" y="5683823"/>
            <a:ext cx="482824" cy="307777"/>
          </a:xfrm>
          <a:prstGeom prst="rect">
            <a:avLst/>
          </a:prstGeom>
          <a:noFill/>
        </p:spPr>
        <p:txBody>
          <a:bodyPr wrap="none" rtlCol="0">
            <a:spAutoFit/>
          </a:bodyPr>
          <a:lstStyle/>
          <a:p>
            <a:r>
              <a:rPr lang="en-US" dirty="0"/>
              <a:t>160</a:t>
            </a:r>
          </a:p>
        </p:txBody>
      </p:sp>
    </p:spTree>
    <p:extLst>
      <p:ext uri="{BB962C8B-B14F-4D97-AF65-F5344CB8AC3E}">
        <p14:creationId xmlns:p14="http://schemas.microsoft.com/office/powerpoint/2010/main" val="14194130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Face Detection</a:t>
            </a:r>
            <a:br>
              <a:rPr lang="vi-VN" sz="4000" dirty="0" smtClean="0"/>
            </a:br>
            <a:r>
              <a:rPr lang="vi-VN" sz="4000" dirty="0" smtClean="0"/>
              <a:t>- </a:t>
            </a:r>
            <a:r>
              <a:rPr lang="en-US" sz="4000" b="0" dirty="0"/>
              <a:t>Histogram of oriented gradients</a:t>
            </a:r>
          </a:p>
        </p:txBody>
      </p:sp>
      <p:sp>
        <p:nvSpPr>
          <p:cNvPr id="7" name="Content Placeholder 2"/>
          <p:cNvSpPr>
            <a:spLocks noGrp="1"/>
          </p:cNvSpPr>
          <p:nvPr>
            <p:ph idx="1"/>
          </p:nvPr>
        </p:nvSpPr>
        <p:spPr>
          <a:xfrm>
            <a:off x="609600" y="2682680"/>
            <a:ext cx="8382000" cy="3673670"/>
          </a:xfrm>
        </p:spPr>
        <p:txBody>
          <a:bodyPr/>
          <a:lstStyle/>
          <a:p>
            <a:pPr>
              <a:lnSpc>
                <a:spcPct val="150000"/>
              </a:lnSpc>
            </a:pPr>
            <a:r>
              <a:rPr lang="en-US" sz="1900" dirty="0"/>
              <a:t>Support Vector Machine (SVM) is a supervised learning algorithm that we use to predict a vector is human or non-human </a:t>
            </a:r>
            <a:r>
              <a:rPr lang="en-US" sz="1900" dirty="0" smtClean="0"/>
              <a:t>face</a:t>
            </a:r>
          </a:p>
          <a:p>
            <a:pPr>
              <a:lnSpc>
                <a:spcPct val="150000"/>
              </a:lnSpc>
            </a:pPr>
            <a:r>
              <a:rPr lang="en-US" sz="1900" dirty="0" smtClean="0"/>
              <a:t>Input</a:t>
            </a:r>
            <a:r>
              <a:rPr lang="en-US" sz="1900" dirty="0"/>
              <a:t>: a </a:t>
            </a:r>
            <a:r>
              <a:rPr lang="en-US" sz="1900" dirty="0" smtClean="0"/>
              <a:t>vector</a:t>
            </a:r>
          </a:p>
          <a:p>
            <a:pPr>
              <a:lnSpc>
                <a:spcPct val="150000"/>
              </a:lnSpc>
            </a:pPr>
            <a:r>
              <a:rPr lang="en-US" sz="1900" dirty="0" smtClean="0"/>
              <a:t>Output</a:t>
            </a:r>
            <a:r>
              <a:rPr lang="en-US" sz="1900" dirty="0"/>
              <a:t>: Human or non-human face</a:t>
            </a:r>
          </a:p>
        </p:txBody>
      </p:sp>
      <p:sp>
        <p:nvSpPr>
          <p:cNvPr id="5" name="Oval 4"/>
          <p:cNvSpPr/>
          <p:nvPr/>
        </p:nvSpPr>
        <p:spPr>
          <a:xfrm>
            <a:off x="533400" y="1830265"/>
            <a:ext cx="444500" cy="4445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6" name="TextBox 5"/>
          <p:cNvSpPr txBox="1"/>
          <p:nvPr/>
        </p:nvSpPr>
        <p:spPr>
          <a:xfrm>
            <a:off x="1067708" y="1867849"/>
            <a:ext cx="1707519" cy="400110"/>
          </a:xfrm>
          <a:prstGeom prst="rect">
            <a:avLst/>
          </a:prstGeom>
          <a:noFill/>
        </p:spPr>
        <p:txBody>
          <a:bodyPr wrap="none" rtlCol="0">
            <a:spAutoFit/>
          </a:bodyPr>
          <a:lstStyle/>
          <a:p>
            <a:r>
              <a:rPr lang="en-US" sz="2000" dirty="0">
                <a:solidFill>
                  <a:schemeClr val="tx2">
                    <a:lumMod val="50000"/>
                  </a:schemeClr>
                </a:solidFill>
                <a:latin typeface="Lato" panose="020B0604020202020204" charset="0"/>
                <a:cs typeface="Lato" panose="020B0604020202020204" charset="0"/>
              </a:rPr>
              <a:t>What is </a:t>
            </a:r>
            <a:r>
              <a:rPr lang="vi-VN" sz="2000" dirty="0" smtClean="0">
                <a:solidFill>
                  <a:schemeClr val="tx2">
                    <a:lumMod val="50000"/>
                  </a:schemeClr>
                </a:solidFill>
                <a:latin typeface="Lato" panose="020B0604020202020204" charset="0"/>
                <a:cs typeface="Lato" panose="020B0604020202020204" charset="0"/>
              </a:rPr>
              <a:t>SVM</a:t>
            </a:r>
            <a:r>
              <a:rPr lang="en-US" sz="2000" dirty="0" smtClean="0">
                <a:solidFill>
                  <a:schemeClr val="tx2">
                    <a:lumMod val="50000"/>
                  </a:schemeClr>
                </a:solidFill>
                <a:latin typeface="Lato" panose="020B0604020202020204" charset="0"/>
                <a:cs typeface="Lato" panose="020B0604020202020204" charset="0"/>
              </a:rPr>
              <a:t>?</a:t>
            </a:r>
            <a:endParaRPr lang="en-US" sz="2000" dirty="0">
              <a:solidFill>
                <a:schemeClr val="tx2">
                  <a:lumMod val="50000"/>
                </a:schemeClr>
              </a:solidFill>
              <a:latin typeface="Lato" panose="020B0604020202020204" charset="0"/>
              <a:cs typeface="Lato" panose="020B0604020202020204" charset="0"/>
            </a:endParaRPr>
          </a:p>
        </p:txBody>
      </p:sp>
      <p:grpSp>
        <p:nvGrpSpPr>
          <p:cNvPr id="9" name="Group 8"/>
          <p:cNvGrpSpPr/>
          <p:nvPr/>
        </p:nvGrpSpPr>
        <p:grpSpPr>
          <a:xfrm>
            <a:off x="977900" y="4887268"/>
            <a:ext cx="7162800" cy="857709"/>
            <a:chOff x="262322" y="4636255"/>
            <a:chExt cx="8653134" cy="857709"/>
          </a:xfrm>
        </p:grpSpPr>
        <p:sp>
          <p:nvSpPr>
            <p:cNvPr id="10" name="Rectangle 9">
              <a:extLst>
                <a:ext uri="{FF2B5EF4-FFF2-40B4-BE49-F238E27FC236}">
                  <a16:creationId xmlns:a16="http://schemas.microsoft.com/office/drawing/2014/main" xmlns="" id="{EF123F5E-9676-4DB5-A348-808705072C21}"/>
                </a:ext>
              </a:extLst>
            </p:cNvPr>
            <p:cNvSpPr/>
            <p:nvPr/>
          </p:nvSpPr>
          <p:spPr>
            <a:xfrm>
              <a:off x="3332038" y="4636255"/>
              <a:ext cx="1502721" cy="8577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Lato" panose="020B0604020202020204" charset="0"/>
                  <a:cs typeface="Lato" panose="020B0604020202020204" charset="0"/>
                </a:rPr>
                <a:t>SVM</a:t>
              </a:r>
            </a:p>
          </p:txBody>
        </p:sp>
        <p:cxnSp>
          <p:nvCxnSpPr>
            <p:cNvPr id="11" name="Straight Arrow Connector 10">
              <a:extLst>
                <a:ext uri="{FF2B5EF4-FFF2-40B4-BE49-F238E27FC236}">
                  <a16:creationId xmlns:a16="http://schemas.microsoft.com/office/drawing/2014/main" xmlns="" id="{E0B12CA3-22F2-4848-9769-8179288FB7A9}"/>
                </a:ext>
              </a:extLst>
            </p:cNvPr>
            <p:cNvCxnSpPr>
              <a:cxnSpLocks/>
            </p:cNvCxnSpPr>
            <p:nvPr/>
          </p:nvCxnSpPr>
          <p:spPr>
            <a:xfrm>
              <a:off x="1940541" y="5065110"/>
              <a:ext cx="13914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BA0A00A7-81C6-403A-A5E2-09CCB1537557}"/>
                </a:ext>
              </a:extLst>
            </p:cNvPr>
            <p:cNvCxnSpPr>
              <a:cxnSpLocks/>
            </p:cNvCxnSpPr>
            <p:nvPr/>
          </p:nvCxnSpPr>
          <p:spPr>
            <a:xfrm>
              <a:off x="4834759" y="5065110"/>
              <a:ext cx="129369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Parallelogram 12">
              <a:extLst>
                <a:ext uri="{FF2B5EF4-FFF2-40B4-BE49-F238E27FC236}">
                  <a16:creationId xmlns:a16="http://schemas.microsoft.com/office/drawing/2014/main" xmlns="" id="{A7B38514-E365-48C4-89E0-E8C9F21E838C}"/>
                </a:ext>
              </a:extLst>
            </p:cNvPr>
            <p:cNvSpPr/>
            <p:nvPr/>
          </p:nvSpPr>
          <p:spPr>
            <a:xfrm>
              <a:off x="6021238" y="4636255"/>
              <a:ext cx="2894218" cy="857709"/>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Lato" panose="020B0604020202020204" charset="0"/>
                  <a:cs typeface="Lato" panose="020B0604020202020204" charset="0"/>
                </a:rPr>
                <a:t>Human/Non-human face</a:t>
              </a:r>
            </a:p>
          </p:txBody>
        </p:sp>
        <p:sp>
          <p:nvSpPr>
            <p:cNvPr id="14" name="Parallelogram 13">
              <a:extLst>
                <a:ext uri="{FF2B5EF4-FFF2-40B4-BE49-F238E27FC236}">
                  <a16:creationId xmlns:a16="http://schemas.microsoft.com/office/drawing/2014/main" xmlns="" id="{04EB57D3-727C-4361-B271-402EACA5CCB6}"/>
                </a:ext>
              </a:extLst>
            </p:cNvPr>
            <p:cNvSpPr/>
            <p:nvPr/>
          </p:nvSpPr>
          <p:spPr>
            <a:xfrm>
              <a:off x="262322" y="4636255"/>
              <a:ext cx="1785433" cy="857709"/>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Lato" panose="020B0604020202020204" charset="0"/>
                  <a:cs typeface="Lato" panose="020B0604020202020204" charset="0"/>
                </a:rPr>
                <a:t>Vector</a:t>
              </a:r>
            </a:p>
          </p:txBody>
        </p:sp>
      </p:grpSp>
    </p:spTree>
    <p:extLst>
      <p:ext uri="{BB962C8B-B14F-4D97-AF65-F5344CB8AC3E}">
        <p14:creationId xmlns:p14="http://schemas.microsoft.com/office/powerpoint/2010/main" val="9497844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Face Detection</a:t>
            </a:r>
            <a:br>
              <a:rPr lang="vi-VN" sz="4000" dirty="0" smtClean="0"/>
            </a:br>
            <a:r>
              <a:rPr lang="vi-VN" sz="4000" dirty="0" smtClean="0"/>
              <a:t>- </a:t>
            </a:r>
            <a:r>
              <a:rPr lang="en-US" sz="4000" b="0" dirty="0"/>
              <a:t>Histogram of oriented gradients</a:t>
            </a:r>
          </a:p>
        </p:txBody>
      </p:sp>
      <p:sp>
        <p:nvSpPr>
          <p:cNvPr id="7" name="Content Placeholder 2"/>
          <p:cNvSpPr>
            <a:spLocks noGrp="1"/>
          </p:cNvSpPr>
          <p:nvPr>
            <p:ph idx="1"/>
          </p:nvPr>
        </p:nvSpPr>
        <p:spPr>
          <a:xfrm>
            <a:off x="609600" y="2682680"/>
            <a:ext cx="4267200" cy="3673670"/>
          </a:xfrm>
        </p:spPr>
        <p:txBody>
          <a:bodyPr/>
          <a:lstStyle/>
          <a:p>
            <a:pPr>
              <a:lnSpc>
                <a:spcPct val="150000"/>
              </a:lnSpc>
            </a:pPr>
            <a:r>
              <a:rPr lang="en-US" sz="1900" dirty="0"/>
              <a:t>In training phase, SVM finds a optimal </a:t>
            </a:r>
            <a:r>
              <a:rPr lang="en-US" sz="1900" dirty="0" err="1"/>
              <a:t>hyperplane</a:t>
            </a:r>
            <a:r>
              <a:rPr lang="en-US" sz="1900" dirty="0"/>
              <a:t> that divides the dataset into 2 parts (positive and negative</a:t>
            </a:r>
            <a:r>
              <a:rPr lang="en-US" sz="1900" dirty="0" smtClean="0"/>
              <a:t>)</a:t>
            </a:r>
          </a:p>
          <a:p>
            <a:pPr>
              <a:lnSpc>
                <a:spcPct val="150000"/>
              </a:lnSpc>
            </a:pPr>
            <a:r>
              <a:rPr lang="en-US" sz="1900" dirty="0" smtClean="0"/>
              <a:t>In </a:t>
            </a:r>
            <a:r>
              <a:rPr lang="en-US" sz="1900" dirty="0"/>
              <a:t>prediction phase, SVM uses the </a:t>
            </a:r>
            <a:r>
              <a:rPr lang="en-US" sz="1900" dirty="0" err="1"/>
              <a:t>hyperplane</a:t>
            </a:r>
            <a:r>
              <a:rPr lang="en-US" sz="1900" dirty="0"/>
              <a:t> to finds the part that vector belongs</a:t>
            </a:r>
          </a:p>
        </p:txBody>
      </p:sp>
      <p:sp>
        <p:nvSpPr>
          <p:cNvPr id="5" name="Oval 4"/>
          <p:cNvSpPr/>
          <p:nvPr/>
        </p:nvSpPr>
        <p:spPr>
          <a:xfrm>
            <a:off x="533400" y="2070100"/>
            <a:ext cx="444500" cy="4445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6" name="TextBox 5"/>
          <p:cNvSpPr txBox="1"/>
          <p:nvPr/>
        </p:nvSpPr>
        <p:spPr>
          <a:xfrm>
            <a:off x="1067708" y="2107684"/>
            <a:ext cx="2109873" cy="400110"/>
          </a:xfrm>
          <a:prstGeom prst="rect">
            <a:avLst/>
          </a:prstGeom>
          <a:noFill/>
        </p:spPr>
        <p:txBody>
          <a:bodyPr wrap="none" rtlCol="0">
            <a:spAutoFit/>
          </a:bodyPr>
          <a:lstStyle/>
          <a:p>
            <a:r>
              <a:rPr lang="vi-VN" sz="2000" dirty="0" smtClean="0">
                <a:solidFill>
                  <a:schemeClr val="tx2">
                    <a:lumMod val="50000"/>
                  </a:schemeClr>
                </a:solidFill>
                <a:latin typeface="Lato" panose="020B0604020202020204" charset="0"/>
                <a:cs typeface="Lato" panose="020B0604020202020204" charset="0"/>
              </a:rPr>
              <a:t>How SVM works?</a:t>
            </a:r>
            <a:endParaRPr lang="en-US" sz="2000" dirty="0">
              <a:solidFill>
                <a:schemeClr val="tx2">
                  <a:lumMod val="50000"/>
                </a:schemeClr>
              </a:solidFill>
              <a:latin typeface="Lato" panose="020B0604020202020204" charset="0"/>
              <a:cs typeface="Lato" panose="020B0604020202020204" charset="0"/>
            </a:endParaRPr>
          </a:p>
        </p:txBody>
      </p:sp>
      <p:pic>
        <p:nvPicPr>
          <p:cNvPr id="15" name="Picture 14">
            <a:extLst>
              <a:ext uri="{FF2B5EF4-FFF2-40B4-BE49-F238E27FC236}">
                <a16:creationId xmlns:a16="http://schemas.microsoft.com/office/drawing/2014/main" xmlns="" id="{CB649CE1-CA1A-4E42-9715-1581B875377C}"/>
              </a:ext>
            </a:extLst>
          </p:cNvPr>
          <p:cNvPicPr>
            <a:picLocks noChangeAspect="1"/>
          </p:cNvPicPr>
          <p:nvPr/>
        </p:nvPicPr>
        <p:blipFill>
          <a:blip r:embed="rId3"/>
          <a:stretch>
            <a:fillRect/>
          </a:stretch>
        </p:blipFill>
        <p:spPr>
          <a:xfrm>
            <a:off x="4973917" y="2488769"/>
            <a:ext cx="3747173" cy="2904059"/>
          </a:xfrm>
          <a:prstGeom prst="rect">
            <a:avLst/>
          </a:prstGeom>
        </p:spPr>
      </p:pic>
    </p:spTree>
    <p:extLst>
      <p:ext uri="{BB962C8B-B14F-4D97-AF65-F5344CB8AC3E}">
        <p14:creationId xmlns:p14="http://schemas.microsoft.com/office/powerpoint/2010/main" val="11989117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Face Detection</a:t>
            </a:r>
            <a:br>
              <a:rPr lang="vi-VN" sz="4000" dirty="0" smtClean="0"/>
            </a:br>
            <a:r>
              <a:rPr lang="vi-VN" sz="4000" dirty="0" smtClean="0"/>
              <a:t>- </a:t>
            </a:r>
            <a:r>
              <a:rPr lang="en-US" sz="4000" b="0" dirty="0"/>
              <a:t>Histogram of oriented gradients</a:t>
            </a:r>
          </a:p>
        </p:txBody>
      </p:sp>
      <p:sp>
        <p:nvSpPr>
          <p:cNvPr id="7" name="Content Placeholder 2"/>
          <p:cNvSpPr>
            <a:spLocks noGrp="1"/>
          </p:cNvSpPr>
          <p:nvPr>
            <p:ph idx="1"/>
          </p:nvPr>
        </p:nvSpPr>
        <p:spPr>
          <a:xfrm>
            <a:off x="228600" y="1828800"/>
            <a:ext cx="8763000" cy="4527550"/>
          </a:xfrm>
        </p:spPr>
        <p:txBody>
          <a:bodyPr/>
          <a:lstStyle/>
          <a:p>
            <a:pPr>
              <a:lnSpc>
                <a:spcPct val="150000"/>
              </a:lnSpc>
            </a:pPr>
            <a:r>
              <a:rPr lang="vi-VN" sz="1900" dirty="0" smtClean="0"/>
              <a:t>Out put</a:t>
            </a:r>
            <a:r>
              <a:rPr lang="vi-VN" sz="1900" dirty="0" smtClean="0">
                <a:sym typeface="Wingdings"/>
              </a:rPr>
              <a:t></a:t>
            </a:r>
            <a:r>
              <a:rPr lang="en-US" sz="1900" dirty="0" smtClean="0"/>
              <a:t> </a:t>
            </a:r>
            <a:r>
              <a:rPr lang="en-US" sz="1900" dirty="0"/>
              <a:t>After finishing face detection, the output will be a frame with face location if the image contains human face</a:t>
            </a:r>
            <a:endParaRPr lang="vi-VN" sz="1900" dirty="0" smtClean="0"/>
          </a:p>
        </p:txBody>
      </p:sp>
    </p:spTree>
    <p:extLst>
      <p:ext uri="{BB962C8B-B14F-4D97-AF65-F5344CB8AC3E}">
        <p14:creationId xmlns:p14="http://schemas.microsoft.com/office/powerpoint/2010/main" val="2460885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Face Detection</a:t>
            </a:r>
            <a:br>
              <a:rPr lang="vi-VN" sz="4000" dirty="0" smtClean="0"/>
            </a:br>
            <a:r>
              <a:rPr lang="vi-VN" sz="4000" dirty="0" smtClean="0"/>
              <a:t>- </a:t>
            </a:r>
            <a:r>
              <a:rPr lang="vi-VN" sz="4000" b="0" dirty="0" smtClean="0"/>
              <a:t>Neural network</a:t>
            </a:r>
            <a:endParaRPr lang="en-US" sz="4000" b="0" dirty="0"/>
          </a:p>
        </p:txBody>
      </p:sp>
      <p:sp>
        <p:nvSpPr>
          <p:cNvPr id="7" name="Content Placeholder 2"/>
          <p:cNvSpPr>
            <a:spLocks noGrp="1"/>
          </p:cNvSpPr>
          <p:nvPr>
            <p:ph idx="1"/>
          </p:nvPr>
        </p:nvSpPr>
        <p:spPr>
          <a:xfrm>
            <a:off x="457200" y="2133600"/>
            <a:ext cx="8534400" cy="4222750"/>
          </a:xfrm>
        </p:spPr>
        <p:txBody>
          <a:bodyPr/>
          <a:lstStyle/>
          <a:p>
            <a:pPr>
              <a:lnSpc>
                <a:spcPct val="150000"/>
              </a:lnSpc>
            </a:pPr>
            <a:r>
              <a:rPr lang="en-US" sz="2000" dirty="0" smtClean="0"/>
              <a:t>Face</a:t>
            </a:r>
            <a:endParaRPr lang="en-US" sz="1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41862"/>
            <a:ext cx="9144000" cy="3640822"/>
          </a:xfrm>
          <a:prstGeom prst="rect">
            <a:avLst/>
          </a:prstGeom>
        </p:spPr>
      </p:pic>
    </p:spTree>
    <p:extLst>
      <p:ext uri="{BB962C8B-B14F-4D97-AF65-F5344CB8AC3E}">
        <p14:creationId xmlns:p14="http://schemas.microsoft.com/office/powerpoint/2010/main" val="17458974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What is Object Detection?</a:t>
            </a:r>
            <a:endParaRPr lang="en-US" sz="4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752600"/>
            <a:ext cx="3505200" cy="243723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758538"/>
            <a:ext cx="3505200" cy="24372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4301605"/>
            <a:ext cx="3352800" cy="2419870"/>
          </a:xfrm>
          <a:prstGeom prst="rect">
            <a:avLst/>
          </a:prstGeom>
        </p:spPr>
      </p:pic>
      <p:sp>
        <p:nvSpPr>
          <p:cNvPr id="8" name="TextBox 7"/>
          <p:cNvSpPr txBox="1"/>
          <p:nvPr/>
        </p:nvSpPr>
        <p:spPr>
          <a:xfrm>
            <a:off x="6007564" y="5080507"/>
            <a:ext cx="2778325" cy="477054"/>
          </a:xfrm>
          <a:prstGeom prst="rect">
            <a:avLst/>
          </a:prstGeom>
          <a:noFill/>
        </p:spPr>
        <p:txBody>
          <a:bodyPr wrap="none" rtlCol="0">
            <a:spAutoFit/>
          </a:bodyPr>
          <a:lstStyle/>
          <a:p>
            <a:r>
              <a:rPr lang="en-US" sz="2000" b="1" dirty="0" smtClean="0">
                <a:solidFill>
                  <a:srgbClr val="FF0000"/>
                </a:solidFill>
              </a:rPr>
              <a:t>O</a:t>
            </a:r>
            <a:r>
              <a:rPr lang="vi-VN" sz="2000" b="1" dirty="0" smtClean="0">
                <a:solidFill>
                  <a:srgbClr val="FF0000"/>
                </a:solidFill>
              </a:rPr>
              <a:t>bject detection</a:t>
            </a:r>
            <a:r>
              <a:rPr lang="en-US" sz="2500" b="1" dirty="0" smtClean="0">
                <a:solidFill>
                  <a:srgbClr val="FF0000"/>
                </a:solidFill>
              </a:rPr>
              <a:t>???</a:t>
            </a:r>
            <a:endParaRPr lang="en-US" sz="2500" b="1" dirty="0">
              <a:solidFill>
                <a:srgbClr val="FF0000"/>
              </a:solidFill>
            </a:endParaRPr>
          </a:p>
        </p:txBody>
      </p:sp>
    </p:spTree>
    <p:extLst>
      <p:ext uri="{BB962C8B-B14F-4D97-AF65-F5344CB8AC3E}">
        <p14:creationId xmlns:p14="http://schemas.microsoft.com/office/powerpoint/2010/main" val="2007477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sz="4000" dirty="0" smtClean="0"/>
              <a:t>Applications</a:t>
            </a:r>
            <a:endParaRPr lang="en-US" sz="4000" dirty="0"/>
          </a:p>
        </p:txBody>
      </p:sp>
      <p:sp>
        <p:nvSpPr>
          <p:cNvPr id="7" name="Content Placeholder 2"/>
          <p:cNvSpPr>
            <a:spLocks noGrp="1"/>
          </p:cNvSpPr>
          <p:nvPr>
            <p:ph idx="1"/>
          </p:nvPr>
        </p:nvSpPr>
        <p:spPr>
          <a:xfrm>
            <a:off x="457200" y="1752600"/>
            <a:ext cx="8229600" cy="4603750"/>
          </a:xfrm>
        </p:spPr>
        <p:txBody>
          <a:bodyPr/>
          <a:lstStyle/>
          <a:p>
            <a:pPr>
              <a:lnSpc>
                <a:spcPct val="150000"/>
              </a:lnSpc>
            </a:pPr>
            <a:r>
              <a:rPr lang="en-US" sz="2000" dirty="0"/>
              <a:t>Facial motion </a:t>
            </a:r>
            <a:r>
              <a:rPr lang="en-US" sz="2000" dirty="0" smtClean="0"/>
              <a:t>capture</a:t>
            </a:r>
          </a:p>
          <a:p>
            <a:pPr>
              <a:lnSpc>
                <a:spcPct val="150000"/>
              </a:lnSpc>
            </a:pPr>
            <a:r>
              <a:rPr lang="en-US" sz="2000" dirty="0" smtClean="0"/>
              <a:t>Facial recognition</a:t>
            </a:r>
          </a:p>
          <a:p>
            <a:pPr>
              <a:lnSpc>
                <a:spcPct val="150000"/>
              </a:lnSpc>
            </a:pPr>
            <a:r>
              <a:rPr lang="en-US" sz="2000" dirty="0" smtClean="0"/>
              <a:t>Photography</a:t>
            </a:r>
          </a:p>
          <a:p>
            <a:pPr>
              <a:lnSpc>
                <a:spcPct val="150000"/>
              </a:lnSpc>
            </a:pPr>
            <a:r>
              <a:rPr lang="en-US" sz="2000" dirty="0" smtClean="0"/>
              <a:t>Marketing</a:t>
            </a:r>
            <a:endParaRPr lang="en-US" sz="2000" dirty="0"/>
          </a:p>
        </p:txBody>
      </p:sp>
      <p:pic>
        <p:nvPicPr>
          <p:cNvPr id="5" name="Content Placeholder 2">
            <a:extLst>
              <a:ext uri="{FF2B5EF4-FFF2-40B4-BE49-F238E27FC236}">
                <a16:creationId xmlns="" xmlns:a16="http://schemas.microsoft.com/office/drawing/2014/main" id="{82CD5AE8-2DE4-5048-A8B6-699C6CF0D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175000" y="2562225"/>
            <a:ext cx="5969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2459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Challenges</a:t>
            </a:r>
            <a:endParaRPr lang="en-US" sz="4000" dirty="0"/>
          </a:p>
        </p:txBody>
      </p:sp>
      <p:sp>
        <p:nvSpPr>
          <p:cNvPr id="7" name="Content Placeholder 2"/>
          <p:cNvSpPr>
            <a:spLocks noGrp="1"/>
          </p:cNvSpPr>
          <p:nvPr>
            <p:ph idx="1"/>
          </p:nvPr>
        </p:nvSpPr>
        <p:spPr>
          <a:xfrm>
            <a:off x="457200" y="1752600"/>
            <a:ext cx="8229600" cy="4603750"/>
          </a:xfrm>
        </p:spPr>
        <p:txBody>
          <a:bodyPr/>
          <a:lstStyle/>
          <a:p>
            <a:pPr>
              <a:lnSpc>
                <a:spcPct val="150000"/>
              </a:lnSpc>
            </a:pPr>
            <a:r>
              <a:rPr lang="en-US" sz="2000" dirty="0"/>
              <a:t>Viewpoint </a:t>
            </a:r>
            <a:r>
              <a:rPr lang="en-US" sz="2000" dirty="0" smtClean="0"/>
              <a:t>variation</a:t>
            </a:r>
          </a:p>
          <a:p>
            <a:pPr lvl="1">
              <a:lnSpc>
                <a:spcPct val="150000"/>
              </a:lnSpc>
            </a:pPr>
            <a:r>
              <a:rPr lang="en-US" sz="1800" dirty="0" smtClean="0"/>
              <a:t>One </a:t>
            </a:r>
            <a:r>
              <a:rPr lang="en-US" sz="1800" dirty="0"/>
              <a:t>of the biggest difficulties of object detection is that an object viewed from different angles may look completely different</a:t>
            </a:r>
            <a:r>
              <a:rPr lang="en-US" sz="1800" dirty="0" smtClean="0"/>
              <a:t>.</a:t>
            </a:r>
          </a:p>
          <a:p>
            <a:pPr>
              <a:lnSpc>
                <a:spcPct val="150000"/>
              </a:lnSpc>
            </a:pPr>
            <a:r>
              <a:rPr lang="en-US" sz="2000" dirty="0" smtClean="0"/>
              <a:t>Deformation</a:t>
            </a:r>
          </a:p>
          <a:p>
            <a:pPr lvl="1">
              <a:lnSpc>
                <a:spcPct val="150000"/>
              </a:lnSpc>
            </a:pPr>
            <a:r>
              <a:rPr lang="en-US" sz="1800" dirty="0" smtClean="0"/>
              <a:t>The </a:t>
            </a:r>
            <a:r>
              <a:rPr lang="en-US" sz="1800" dirty="0"/>
              <a:t>subject of computer vision analysis is not only a solid object but also bodies that can be deformed and change their shapes, which provides additional complexity for object detection</a:t>
            </a:r>
            <a:r>
              <a:rPr lang="en-US" sz="1800" dirty="0" smtClean="0"/>
              <a:t>.</a:t>
            </a:r>
          </a:p>
          <a:p>
            <a:pPr>
              <a:lnSpc>
                <a:spcPct val="150000"/>
              </a:lnSpc>
            </a:pPr>
            <a:r>
              <a:rPr lang="en-US" sz="2000" dirty="0" smtClean="0"/>
              <a:t>Occlusion</a:t>
            </a:r>
          </a:p>
          <a:p>
            <a:pPr lvl="1">
              <a:lnSpc>
                <a:spcPct val="150000"/>
              </a:lnSpc>
            </a:pPr>
            <a:r>
              <a:rPr lang="en-US" sz="1800" dirty="0" smtClean="0"/>
              <a:t>Sometimes </a:t>
            </a:r>
            <a:r>
              <a:rPr lang="en-US" sz="1800" dirty="0"/>
              <a:t>objects can be obscured by other things, which makes it difficult to read the signs and identify these objects.</a:t>
            </a:r>
            <a:endParaRPr lang="en-US" sz="1800" dirty="0" smtClean="0"/>
          </a:p>
        </p:txBody>
      </p:sp>
    </p:spTree>
    <p:extLst>
      <p:ext uri="{BB962C8B-B14F-4D97-AF65-F5344CB8AC3E}">
        <p14:creationId xmlns:p14="http://schemas.microsoft.com/office/powerpoint/2010/main" val="9418042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Challenges</a:t>
            </a:r>
            <a:endParaRPr lang="en-US" sz="4000" dirty="0"/>
          </a:p>
        </p:txBody>
      </p:sp>
      <p:sp>
        <p:nvSpPr>
          <p:cNvPr id="7" name="Content Placeholder 2"/>
          <p:cNvSpPr>
            <a:spLocks noGrp="1"/>
          </p:cNvSpPr>
          <p:nvPr>
            <p:ph idx="1"/>
          </p:nvPr>
        </p:nvSpPr>
        <p:spPr>
          <a:xfrm>
            <a:off x="457200" y="1752600"/>
            <a:ext cx="8229600" cy="4603750"/>
          </a:xfrm>
        </p:spPr>
        <p:txBody>
          <a:bodyPr/>
          <a:lstStyle/>
          <a:p>
            <a:pPr>
              <a:lnSpc>
                <a:spcPct val="150000"/>
              </a:lnSpc>
            </a:pPr>
            <a:r>
              <a:rPr lang="en-US" sz="2000" dirty="0"/>
              <a:t>Illumination </a:t>
            </a:r>
            <a:r>
              <a:rPr lang="en-US" sz="2000" dirty="0" smtClean="0"/>
              <a:t>conditions</a:t>
            </a:r>
          </a:p>
          <a:p>
            <a:pPr lvl="1">
              <a:lnSpc>
                <a:spcPct val="150000"/>
              </a:lnSpc>
            </a:pPr>
            <a:r>
              <a:rPr lang="en-US" sz="1800" dirty="0" smtClean="0"/>
              <a:t>Lighting </a:t>
            </a:r>
            <a:r>
              <a:rPr lang="en-US" sz="1800" dirty="0"/>
              <a:t>has a very large influence on the definition of objects. The same objects will look different depending on the lighting conditions</a:t>
            </a:r>
            <a:r>
              <a:rPr lang="en-US" sz="1800" dirty="0" smtClean="0"/>
              <a:t>.</a:t>
            </a:r>
          </a:p>
          <a:p>
            <a:pPr>
              <a:lnSpc>
                <a:spcPct val="150000"/>
              </a:lnSpc>
            </a:pPr>
            <a:r>
              <a:rPr lang="en-US" sz="2000" dirty="0" smtClean="0"/>
              <a:t>Cluttered </a:t>
            </a:r>
            <a:r>
              <a:rPr lang="en-US" sz="2000" dirty="0"/>
              <a:t>or textured </a:t>
            </a:r>
            <a:r>
              <a:rPr lang="en-US" sz="2000" dirty="0" smtClean="0"/>
              <a:t>background</a:t>
            </a:r>
          </a:p>
          <a:p>
            <a:pPr lvl="1">
              <a:lnSpc>
                <a:spcPct val="150000"/>
              </a:lnSpc>
            </a:pPr>
            <a:r>
              <a:rPr lang="en-US" sz="1800" dirty="0" smtClean="0"/>
              <a:t>Objects </a:t>
            </a:r>
            <a:r>
              <a:rPr lang="en-US" sz="1800" dirty="0"/>
              <a:t>that need to be identified may blend into the background, making it difficult to identify them</a:t>
            </a:r>
            <a:r>
              <a:rPr lang="en-US" sz="1800" dirty="0" smtClean="0"/>
              <a:t>.</a:t>
            </a:r>
          </a:p>
          <a:p>
            <a:pPr>
              <a:lnSpc>
                <a:spcPct val="150000"/>
              </a:lnSpc>
            </a:pPr>
            <a:r>
              <a:rPr lang="en-US" sz="2000" dirty="0" smtClean="0"/>
              <a:t>Variety</a:t>
            </a:r>
          </a:p>
          <a:p>
            <a:pPr lvl="1">
              <a:lnSpc>
                <a:spcPct val="150000"/>
              </a:lnSpc>
            </a:pPr>
            <a:r>
              <a:rPr lang="en-US" sz="1800" dirty="0" smtClean="0"/>
              <a:t>The </a:t>
            </a:r>
            <a:r>
              <a:rPr lang="en-US" sz="1800" dirty="0"/>
              <a:t>same object can have completely different shapes and sizes. Computer vision needs to do a lot of research to read an object and understand what it means.</a:t>
            </a:r>
            <a:endParaRPr lang="en-US" sz="1800" dirty="0" smtClean="0"/>
          </a:p>
        </p:txBody>
      </p:sp>
    </p:spTree>
    <p:extLst>
      <p:ext uri="{BB962C8B-B14F-4D97-AF65-F5344CB8AC3E}">
        <p14:creationId xmlns:p14="http://schemas.microsoft.com/office/powerpoint/2010/main" val="19430034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Challenges</a:t>
            </a:r>
            <a:endParaRPr lang="en-US" sz="4000" dirty="0"/>
          </a:p>
        </p:txBody>
      </p:sp>
      <p:sp>
        <p:nvSpPr>
          <p:cNvPr id="7" name="Content Placeholder 2"/>
          <p:cNvSpPr>
            <a:spLocks noGrp="1"/>
          </p:cNvSpPr>
          <p:nvPr>
            <p:ph idx="1"/>
          </p:nvPr>
        </p:nvSpPr>
        <p:spPr>
          <a:xfrm>
            <a:off x="457200" y="1752600"/>
            <a:ext cx="8229600" cy="4603750"/>
          </a:xfrm>
        </p:spPr>
        <p:txBody>
          <a:bodyPr/>
          <a:lstStyle/>
          <a:p>
            <a:pPr>
              <a:lnSpc>
                <a:spcPct val="150000"/>
              </a:lnSpc>
            </a:pPr>
            <a:r>
              <a:rPr lang="en-US" sz="2000" dirty="0" smtClean="0"/>
              <a:t>Speed</a:t>
            </a:r>
          </a:p>
          <a:p>
            <a:pPr lvl="1">
              <a:lnSpc>
                <a:spcPct val="150000"/>
              </a:lnSpc>
            </a:pPr>
            <a:r>
              <a:rPr lang="en-US" sz="1800" dirty="0" smtClean="0"/>
              <a:t>When </a:t>
            </a:r>
            <a:r>
              <a:rPr lang="en-US" sz="1800" dirty="0"/>
              <a:t>it comes to video, detectors need to be trained to perform analysis in an ever-changing environment. It means that object detection algorithms must not only accurately classify important objects but also be incredibly fast during prediction to be able to identify objects that are in motion. </a:t>
            </a:r>
            <a:endParaRPr lang="en-US" sz="1800" dirty="0" smtClean="0"/>
          </a:p>
        </p:txBody>
      </p:sp>
    </p:spTree>
    <p:extLst>
      <p:ext uri="{BB962C8B-B14F-4D97-AF65-F5344CB8AC3E}">
        <p14:creationId xmlns:p14="http://schemas.microsoft.com/office/powerpoint/2010/main" val="20691106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p:cNvSpPr>
          <p:nvPr>
            <p:ph type="title"/>
          </p:nvPr>
        </p:nvSpPr>
        <p:spPr>
          <a:xfrm>
            <a:off x="228600" y="274638"/>
            <a:ext cx="8610600" cy="1143000"/>
          </a:xfrm>
        </p:spPr>
        <p:txBody>
          <a:bodyPr/>
          <a:lstStyle/>
          <a:p>
            <a:r>
              <a:rPr lang="en-US" sz="4000" dirty="0"/>
              <a:t>Summary</a:t>
            </a:r>
          </a:p>
        </p:txBody>
      </p:sp>
      <p:sp>
        <p:nvSpPr>
          <p:cNvPr id="4101" name="Rectangle 3"/>
          <p:cNvSpPr>
            <a:spLocks noGrp="1"/>
          </p:cNvSpPr>
          <p:nvPr>
            <p:ph type="body" idx="1"/>
          </p:nvPr>
        </p:nvSpPr>
        <p:spPr/>
        <p:txBody>
          <a:bodyPr/>
          <a:lstStyle/>
          <a:p>
            <a:pPr>
              <a:lnSpc>
                <a:spcPct val="150000"/>
              </a:lnSpc>
              <a:buClrTx/>
              <a:buSzTx/>
              <a:buFont typeface="Arial" charset="0"/>
              <a:buChar char="•"/>
            </a:pPr>
            <a:r>
              <a:rPr lang="vi-VN" sz="2800" dirty="0">
                <a:latin typeface="Calibri" charset="0"/>
                <a:ea typeface="Calibri" charset="0"/>
                <a:cs typeface="Calibri" charset="0"/>
              </a:rPr>
              <a:t>What is Object Detection?</a:t>
            </a:r>
          </a:p>
          <a:p>
            <a:pPr>
              <a:lnSpc>
                <a:spcPct val="150000"/>
              </a:lnSpc>
              <a:buClrTx/>
              <a:buSzTx/>
              <a:buFont typeface="Arial" charset="0"/>
              <a:buChar char="•"/>
            </a:pPr>
            <a:r>
              <a:rPr lang="vi-VN" sz="2800" dirty="0">
                <a:latin typeface="Calibri" charset="0"/>
                <a:ea typeface="Calibri" charset="0"/>
                <a:cs typeface="Calibri" charset="0"/>
              </a:rPr>
              <a:t>The </a:t>
            </a:r>
            <a:r>
              <a:rPr lang="en-US" sz="2800" dirty="0">
                <a:latin typeface="Calibri" charset="0"/>
                <a:ea typeface="Calibri" charset="0"/>
                <a:cs typeface="Calibri" charset="0"/>
              </a:rPr>
              <a:t>techniques used in object detection.</a:t>
            </a:r>
          </a:p>
          <a:p>
            <a:pPr>
              <a:lnSpc>
                <a:spcPct val="150000"/>
              </a:lnSpc>
              <a:buClrTx/>
              <a:buSzTx/>
              <a:buFont typeface="Arial" charset="0"/>
              <a:buChar char="•"/>
            </a:pPr>
            <a:r>
              <a:rPr lang="en-US" sz="2800" dirty="0">
                <a:latin typeface="Calibri" charset="0"/>
                <a:ea typeface="Calibri" charset="0"/>
                <a:cs typeface="Calibri" charset="0"/>
              </a:rPr>
              <a:t>Learn about face detection</a:t>
            </a:r>
          </a:p>
          <a:p>
            <a:pPr>
              <a:lnSpc>
                <a:spcPct val="150000"/>
              </a:lnSpc>
              <a:buClrTx/>
              <a:buSzTx/>
              <a:buFont typeface="Arial" charset="0"/>
              <a:buChar char="•"/>
            </a:pPr>
            <a:r>
              <a:rPr lang="en-US" sz="2800" dirty="0">
                <a:latin typeface="Calibri" charset="0"/>
                <a:ea typeface="Calibri" charset="0"/>
                <a:cs typeface="Calibri" charset="0"/>
              </a:rPr>
              <a:t>Pedestrian detection</a:t>
            </a:r>
          </a:p>
          <a:p>
            <a:pPr>
              <a:lnSpc>
                <a:spcPct val="150000"/>
              </a:lnSpc>
              <a:buClrTx/>
              <a:buSzTx/>
              <a:buFont typeface="Arial" charset="0"/>
              <a:buChar char="•"/>
            </a:pPr>
            <a:r>
              <a:rPr lang="en-US" sz="2800" dirty="0">
                <a:latin typeface="Calibri" charset="0"/>
                <a:ea typeface="Calibri" charset="0"/>
                <a:cs typeface="Calibri" charset="0"/>
              </a:rPr>
              <a:t>Applications of face </a:t>
            </a:r>
            <a:r>
              <a:rPr lang="en-US" sz="2800" dirty="0" smtClean="0">
                <a:latin typeface="Calibri" charset="0"/>
                <a:ea typeface="Calibri" charset="0"/>
                <a:cs typeface="Calibri" charset="0"/>
              </a:rPr>
              <a:t>detection</a:t>
            </a:r>
          </a:p>
          <a:p>
            <a:pPr>
              <a:lnSpc>
                <a:spcPct val="150000"/>
              </a:lnSpc>
              <a:buClrTx/>
              <a:buSzTx/>
              <a:buFont typeface="Arial" charset="0"/>
              <a:buChar char="•"/>
            </a:pPr>
            <a:r>
              <a:rPr lang="vi-VN" sz="2800" dirty="0">
                <a:latin typeface="Calibri" charset="0"/>
                <a:ea typeface="Calibri" charset="0"/>
                <a:cs typeface="Calibri" charset="0"/>
              </a:rPr>
              <a:t>Object detection </a:t>
            </a:r>
            <a:r>
              <a:rPr lang="vi-VN" sz="2800" dirty="0" smtClean="0">
                <a:latin typeface="Calibri" charset="0"/>
                <a:ea typeface="Calibri" charset="0"/>
                <a:cs typeface="Calibri" charset="0"/>
              </a:rPr>
              <a:t>challenges</a:t>
            </a:r>
            <a:endParaRPr lang="en-US" sz="2800" dirty="0">
              <a:latin typeface="Calibri" charset="0"/>
              <a:ea typeface="Calibri" charset="0"/>
              <a:cs typeface="Calibri" charset="0"/>
            </a:endParaRPr>
          </a:p>
        </p:txBody>
      </p:sp>
    </p:spTree>
    <p:extLst>
      <p:ext uri="{BB962C8B-B14F-4D97-AF65-F5344CB8AC3E}">
        <p14:creationId xmlns:p14="http://schemas.microsoft.com/office/powerpoint/2010/main" val="10515024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What is Object Detection?</a:t>
            </a:r>
            <a:endParaRPr lang="en-US" sz="4000" dirty="0"/>
          </a:p>
        </p:txBody>
      </p:sp>
      <p:sp>
        <p:nvSpPr>
          <p:cNvPr id="7" name="Content Placeholder 2"/>
          <p:cNvSpPr>
            <a:spLocks noGrp="1"/>
          </p:cNvSpPr>
          <p:nvPr>
            <p:ph idx="1"/>
          </p:nvPr>
        </p:nvSpPr>
        <p:spPr>
          <a:xfrm>
            <a:off x="457200" y="1676400"/>
            <a:ext cx="8229600" cy="4679950"/>
          </a:xfrm>
        </p:spPr>
        <p:txBody>
          <a:bodyPr/>
          <a:lstStyle/>
          <a:p>
            <a:pPr>
              <a:lnSpc>
                <a:spcPct val="150000"/>
              </a:lnSpc>
            </a:pPr>
            <a:r>
              <a:rPr lang="en-US" sz="2000" dirty="0"/>
              <a:t>Object detection is the task of detecting instances of objects of a certain class within an image</a:t>
            </a:r>
            <a:r>
              <a:rPr lang="en-US" sz="2000" dirty="0" smtClean="0"/>
              <a:t>.</a:t>
            </a:r>
          </a:p>
          <a:p>
            <a:pPr>
              <a:lnSpc>
                <a:spcPct val="150000"/>
              </a:lnSpc>
            </a:pPr>
            <a:r>
              <a:rPr lang="en-US" sz="2000" dirty="0" smtClean="0"/>
              <a:t>Object </a:t>
            </a:r>
            <a:r>
              <a:rPr lang="en-US" sz="2000" dirty="0"/>
              <a:t>detection allows us to </a:t>
            </a:r>
            <a:r>
              <a:rPr lang="en-US" sz="2000" b="1" dirty="0"/>
              <a:t>identify</a:t>
            </a:r>
            <a:r>
              <a:rPr lang="en-US" sz="2000" dirty="0"/>
              <a:t> and </a:t>
            </a:r>
            <a:r>
              <a:rPr lang="en-US" sz="2000" b="1" dirty="0"/>
              <a:t>locate</a:t>
            </a:r>
            <a:r>
              <a:rPr lang="en-US" sz="2000" dirty="0"/>
              <a:t> objects in an image or </a:t>
            </a:r>
            <a:r>
              <a:rPr lang="en-US" sz="2000" dirty="0" smtClean="0"/>
              <a:t>video.</a:t>
            </a:r>
          </a:p>
          <a:p>
            <a:pPr>
              <a:lnSpc>
                <a:spcPct val="150000"/>
              </a:lnSpc>
            </a:pPr>
            <a:r>
              <a:rPr lang="en-US" sz="2000" dirty="0"/>
              <a:t>Object detection deals with detecting instances of semantic objects of a certain class (such as humans, buildings, or cars) in digital images and </a:t>
            </a:r>
            <a:r>
              <a:rPr lang="en-US" sz="2000" dirty="0" smtClean="0"/>
              <a:t>videos.</a:t>
            </a:r>
          </a:p>
          <a:p>
            <a:pPr>
              <a:lnSpc>
                <a:spcPct val="150000"/>
              </a:lnSpc>
            </a:pPr>
            <a:r>
              <a:rPr lang="en-US" sz="2000" dirty="0"/>
              <a:t>Object detection is merely to recognize the object with a bounding box in the image.</a:t>
            </a:r>
          </a:p>
        </p:txBody>
      </p:sp>
    </p:spTree>
    <p:extLst>
      <p:ext uri="{BB962C8B-B14F-4D97-AF65-F5344CB8AC3E}">
        <p14:creationId xmlns:p14="http://schemas.microsoft.com/office/powerpoint/2010/main" val="20386643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Object Detection Concept</a:t>
            </a:r>
            <a:endParaRPr lang="en-US" sz="4000" dirty="0"/>
          </a:p>
        </p:txBody>
      </p:sp>
      <p:sp>
        <p:nvSpPr>
          <p:cNvPr id="7" name="Content Placeholder 2"/>
          <p:cNvSpPr>
            <a:spLocks noGrp="1"/>
          </p:cNvSpPr>
          <p:nvPr>
            <p:ph idx="1"/>
          </p:nvPr>
        </p:nvSpPr>
        <p:spPr>
          <a:xfrm>
            <a:off x="457200" y="1676400"/>
            <a:ext cx="8229600" cy="4679950"/>
          </a:xfrm>
        </p:spPr>
        <p:txBody>
          <a:bodyPr/>
          <a:lstStyle/>
          <a:p>
            <a:pPr>
              <a:lnSpc>
                <a:spcPct val="150000"/>
              </a:lnSpc>
            </a:pPr>
            <a:r>
              <a:rPr lang="en-US" sz="2000" dirty="0"/>
              <a:t>Every object class has its own special features that help in classifying the class – </a:t>
            </a:r>
            <a:r>
              <a:rPr lang="en-US" sz="2000" dirty="0" smtClean="0"/>
              <a:t>Object </a:t>
            </a:r>
            <a:r>
              <a:rPr lang="en-US" sz="2000" dirty="0"/>
              <a:t>class detection uses </a:t>
            </a:r>
            <a:r>
              <a:rPr lang="en-US" sz="2000" dirty="0" smtClean="0"/>
              <a:t>object special features</a:t>
            </a:r>
          </a:p>
          <a:p>
            <a:pPr>
              <a:lnSpc>
                <a:spcPct val="150000"/>
              </a:lnSpc>
            </a:pPr>
            <a:r>
              <a:rPr lang="vi-VN" sz="2000" dirty="0" smtClean="0"/>
              <a:t>Examples:</a:t>
            </a:r>
          </a:p>
          <a:p>
            <a:pPr lvl="1">
              <a:lnSpc>
                <a:spcPct val="150000"/>
              </a:lnSpc>
            </a:pPr>
            <a:r>
              <a:rPr lang="en-US" sz="1800" dirty="0"/>
              <a:t>Circles: objects that are at a particular distance from a center</a:t>
            </a:r>
            <a:r>
              <a:rPr lang="en-US" sz="1800" dirty="0" smtClean="0"/>
              <a:t>.</a:t>
            </a:r>
          </a:p>
          <a:p>
            <a:pPr lvl="1">
              <a:lnSpc>
                <a:spcPct val="150000"/>
              </a:lnSpc>
            </a:pPr>
            <a:r>
              <a:rPr lang="en-US" sz="1800" dirty="0" smtClean="0"/>
              <a:t>Squares</a:t>
            </a:r>
            <a:r>
              <a:rPr lang="en-US" sz="1800" dirty="0"/>
              <a:t>, objects that are perpendicular at corners and have equal side lengths</a:t>
            </a:r>
            <a:r>
              <a:rPr lang="en-US" sz="1800" dirty="0" smtClean="0"/>
              <a:t>.</a:t>
            </a:r>
          </a:p>
          <a:p>
            <a:pPr lvl="1">
              <a:lnSpc>
                <a:spcPct val="150000"/>
              </a:lnSpc>
            </a:pPr>
            <a:r>
              <a:rPr lang="en-US" sz="1800" dirty="0" smtClean="0"/>
              <a:t>Face</a:t>
            </a:r>
            <a:r>
              <a:rPr lang="en-US" sz="1800" dirty="0"/>
              <a:t>: eyes, nose, and lips can be found, and features like skin color and distance between eyes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Object Detection methods</a:t>
            </a:r>
            <a:endParaRPr lang="en-US" sz="4000" dirty="0"/>
          </a:p>
        </p:txBody>
      </p:sp>
      <p:sp>
        <p:nvSpPr>
          <p:cNvPr id="7" name="Content Placeholder 2"/>
          <p:cNvSpPr>
            <a:spLocks noGrp="1"/>
          </p:cNvSpPr>
          <p:nvPr>
            <p:ph idx="1"/>
          </p:nvPr>
        </p:nvSpPr>
        <p:spPr>
          <a:xfrm>
            <a:off x="457200" y="1676400"/>
            <a:ext cx="8534400" cy="4679950"/>
          </a:xfrm>
        </p:spPr>
        <p:txBody>
          <a:bodyPr/>
          <a:lstStyle/>
          <a:p>
            <a:pPr>
              <a:lnSpc>
                <a:spcPct val="150000"/>
              </a:lnSpc>
            </a:pPr>
            <a:r>
              <a:rPr lang="en-US" sz="2000" dirty="0"/>
              <a:t>Non-neural approaches</a:t>
            </a:r>
            <a:r>
              <a:rPr lang="en-US" sz="2000" dirty="0" smtClean="0"/>
              <a:t>:</a:t>
            </a:r>
          </a:p>
          <a:p>
            <a:pPr lvl="1">
              <a:lnSpc>
                <a:spcPct val="150000"/>
              </a:lnSpc>
            </a:pPr>
            <a:r>
              <a:rPr lang="en-US" sz="1800" dirty="0" smtClean="0"/>
              <a:t>Viola–Jones </a:t>
            </a:r>
            <a:r>
              <a:rPr lang="en-US" sz="1800" dirty="0"/>
              <a:t>object detection framework based on </a:t>
            </a:r>
            <a:r>
              <a:rPr lang="en-US" sz="1800" dirty="0" err="1"/>
              <a:t>Haar</a:t>
            </a:r>
            <a:r>
              <a:rPr lang="en-US" sz="1800" dirty="0"/>
              <a:t> </a:t>
            </a:r>
            <a:r>
              <a:rPr lang="en-US" sz="1800" dirty="0" smtClean="0"/>
              <a:t>features</a:t>
            </a:r>
          </a:p>
          <a:p>
            <a:pPr lvl="1">
              <a:lnSpc>
                <a:spcPct val="150000"/>
              </a:lnSpc>
            </a:pPr>
            <a:r>
              <a:rPr lang="en-US" sz="1800" dirty="0" smtClean="0"/>
              <a:t>Scale-invariant </a:t>
            </a:r>
            <a:r>
              <a:rPr lang="en-US" sz="1800" dirty="0"/>
              <a:t>feature transform (SIFT</a:t>
            </a:r>
            <a:r>
              <a:rPr lang="en-US" sz="1800" dirty="0" smtClean="0"/>
              <a:t>)</a:t>
            </a:r>
          </a:p>
          <a:p>
            <a:pPr lvl="1">
              <a:lnSpc>
                <a:spcPct val="150000"/>
              </a:lnSpc>
            </a:pPr>
            <a:r>
              <a:rPr lang="en-US" sz="1800" dirty="0" smtClean="0"/>
              <a:t>Histogram </a:t>
            </a:r>
            <a:r>
              <a:rPr lang="en-US" sz="1800" dirty="0"/>
              <a:t>of oriented gradients (HOG) </a:t>
            </a:r>
            <a:r>
              <a:rPr lang="en-US" sz="1800" dirty="0" smtClean="0"/>
              <a:t>features</a:t>
            </a:r>
          </a:p>
          <a:p>
            <a:pPr>
              <a:lnSpc>
                <a:spcPct val="150000"/>
              </a:lnSpc>
            </a:pPr>
            <a:r>
              <a:rPr lang="en-US" sz="2000" dirty="0" smtClean="0"/>
              <a:t>Neural </a:t>
            </a:r>
            <a:r>
              <a:rPr lang="en-US" sz="2000" dirty="0"/>
              <a:t>network approaches</a:t>
            </a:r>
            <a:r>
              <a:rPr lang="en-US" sz="2000" dirty="0" smtClean="0"/>
              <a:t>:</a:t>
            </a:r>
          </a:p>
          <a:p>
            <a:pPr lvl="1">
              <a:lnSpc>
                <a:spcPct val="150000"/>
              </a:lnSpc>
            </a:pPr>
            <a:r>
              <a:rPr lang="en-US" sz="1800" dirty="0" smtClean="0"/>
              <a:t>Region </a:t>
            </a:r>
            <a:r>
              <a:rPr lang="en-US" sz="1800" dirty="0"/>
              <a:t>Proposals (</a:t>
            </a:r>
            <a:r>
              <a:rPr lang="en-US" sz="1800" dirty="0" smtClean="0"/>
              <a:t>R-CNN, Fast R-CNN, Faster R-CNN, cascade </a:t>
            </a:r>
            <a:r>
              <a:rPr lang="en-US" sz="1800" dirty="0"/>
              <a:t>R-CNN</a:t>
            </a:r>
            <a:r>
              <a:rPr lang="en-US" sz="1800" dirty="0" smtClean="0"/>
              <a:t>)</a:t>
            </a:r>
          </a:p>
          <a:p>
            <a:pPr lvl="1">
              <a:lnSpc>
                <a:spcPct val="150000"/>
              </a:lnSpc>
            </a:pPr>
            <a:r>
              <a:rPr lang="en-US" sz="1800" dirty="0" smtClean="0"/>
              <a:t>Single </a:t>
            </a:r>
            <a:r>
              <a:rPr lang="en-US" sz="1800" dirty="0"/>
              <a:t>Shot </a:t>
            </a:r>
            <a:r>
              <a:rPr lang="en-US" sz="1800" dirty="0" err="1"/>
              <a:t>MultiBox</a:t>
            </a:r>
            <a:r>
              <a:rPr lang="en-US" sz="1800" dirty="0"/>
              <a:t> Detector (SSD) </a:t>
            </a:r>
            <a:endParaRPr lang="en-US" sz="1800" dirty="0" smtClean="0"/>
          </a:p>
          <a:p>
            <a:pPr lvl="1">
              <a:lnSpc>
                <a:spcPct val="150000"/>
              </a:lnSpc>
            </a:pPr>
            <a:r>
              <a:rPr lang="en-US" sz="1800" dirty="0" smtClean="0"/>
              <a:t>You </a:t>
            </a:r>
            <a:r>
              <a:rPr lang="en-US" sz="1800" dirty="0"/>
              <a:t>Only Look Once (YOLO</a:t>
            </a:r>
            <a:r>
              <a:rPr lang="en-US" sz="1800" dirty="0" smtClean="0"/>
              <a:t>)</a:t>
            </a:r>
          </a:p>
          <a:p>
            <a:pPr lvl="1">
              <a:lnSpc>
                <a:spcPct val="150000"/>
              </a:lnSpc>
            </a:pPr>
            <a:r>
              <a:rPr lang="en-US" sz="1800" dirty="0" smtClean="0"/>
              <a:t>Single-Shot </a:t>
            </a:r>
            <a:r>
              <a:rPr lang="en-US" sz="1800" dirty="0"/>
              <a:t>Refinement Neural Network for Object Detection (</a:t>
            </a:r>
            <a:r>
              <a:rPr lang="en-US" sz="1800" dirty="0" err="1" smtClean="0"/>
              <a:t>RefineDe</a:t>
            </a:r>
            <a:r>
              <a:rPr lang="en-US" sz="1800" dirty="0" smtClean="0"/>
              <a:t>)</a:t>
            </a:r>
          </a:p>
          <a:p>
            <a:pPr lvl="1">
              <a:lnSpc>
                <a:spcPct val="150000"/>
              </a:lnSpc>
            </a:pPr>
            <a:r>
              <a:rPr lang="en-US" sz="1800" dirty="0" smtClean="0"/>
              <a:t>Deformable </a:t>
            </a:r>
            <a:r>
              <a:rPr lang="en-US" sz="1800" dirty="0"/>
              <a:t>convolutional networks</a:t>
            </a:r>
          </a:p>
        </p:txBody>
      </p:sp>
    </p:spTree>
    <p:extLst>
      <p:ext uri="{BB962C8B-B14F-4D97-AF65-F5344CB8AC3E}">
        <p14:creationId xmlns:p14="http://schemas.microsoft.com/office/powerpoint/2010/main" val="12390360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Object Detection methods</a:t>
            </a:r>
            <a:endParaRPr lang="en-US" sz="4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828800"/>
            <a:ext cx="8775013" cy="3581400"/>
          </a:xfrm>
          <a:prstGeom prst="rect">
            <a:avLst/>
          </a:prstGeom>
        </p:spPr>
      </p:pic>
    </p:spTree>
    <p:extLst>
      <p:ext uri="{BB962C8B-B14F-4D97-AF65-F5344CB8AC3E}">
        <p14:creationId xmlns:p14="http://schemas.microsoft.com/office/powerpoint/2010/main" val="18747990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Object Detection methods</a:t>
            </a:r>
            <a:endParaRPr lang="en-US" sz="4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5" y="1905000"/>
            <a:ext cx="9144000" cy="4311805"/>
          </a:xfrm>
          <a:prstGeom prst="rect">
            <a:avLst/>
          </a:prstGeom>
        </p:spPr>
      </p:pic>
    </p:spTree>
    <p:extLst>
      <p:ext uri="{BB962C8B-B14F-4D97-AF65-F5344CB8AC3E}">
        <p14:creationId xmlns:p14="http://schemas.microsoft.com/office/powerpoint/2010/main" val="20649454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Face Detection</a:t>
            </a:r>
            <a:endParaRPr lang="en-US" sz="4000" dirty="0"/>
          </a:p>
        </p:txBody>
      </p:sp>
      <p:sp>
        <p:nvSpPr>
          <p:cNvPr id="7" name="Content Placeholder 2"/>
          <p:cNvSpPr>
            <a:spLocks noGrp="1"/>
          </p:cNvSpPr>
          <p:nvPr>
            <p:ph idx="1"/>
          </p:nvPr>
        </p:nvSpPr>
        <p:spPr>
          <a:xfrm>
            <a:off x="457200" y="1600200"/>
            <a:ext cx="8534400" cy="4756150"/>
          </a:xfrm>
        </p:spPr>
        <p:txBody>
          <a:bodyPr/>
          <a:lstStyle/>
          <a:p>
            <a:pPr>
              <a:lnSpc>
                <a:spcPct val="150000"/>
              </a:lnSpc>
            </a:pPr>
            <a:r>
              <a:rPr lang="en-US" sz="2000" dirty="0" smtClean="0"/>
              <a:t>The </a:t>
            </a:r>
            <a:r>
              <a:rPr lang="en-US" sz="2000" dirty="0"/>
              <a:t>face detection system will confirm detection by overlaying a rectangle on each face in the scene displayed on the camera's LCD</a:t>
            </a:r>
            <a:endParaRPr lang="en-US" sz="1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743200"/>
            <a:ext cx="7620000" cy="3614140"/>
          </a:xfrm>
          <a:prstGeom prst="rect">
            <a:avLst/>
          </a:prstGeom>
        </p:spPr>
      </p:pic>
    </p:spTree>
    <p:extLst>
      <p:ext uri="{BB962C8B-B14F-4D97-AF65-F5344CB8AC3E}">
        <p14:creationId xmlns:p14="http://schemas.microsoft.com/office/powerpoint/2010/main" val="14505736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6479</TotalTime>
  <Words>1439</Words>
  <Application>Microsoft Macintosh PowerPoint</Application>
  <PresentationFormat>On-screen Show (4:3)</PresentationFormat>
  <Paragraphs>293</Paragraphs>
  <Slides>34</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Calibri</vt:lpstr>
      <vt:lpstr>Cambria Math</vt:lpstr>
      <vt:lpstr>Courier New</vt:lpstr>
      <vt:lpstr>Lato</vt:lpstr>
      <vt:lpstr>Wingdings</vt:lpstr>
      <vt:lpstr>Arial</vt:lpstr>
      <vt:lpstr>Office Theme</vt:lpstr>
      <vt:lpstr>Object Detection</vt:lpstr>
      <vt:lpstr>Objectives</vt:lpstr>
      <vt:lpstr>What is Object Detection?</vt:lpstr>
      <vt:lpstr>What is Object Detection?</vt:lpstr>
      <vt:lpstr>Object Detection Concept</vt:lpstr>
      <vt:lpstr>Object Detection methods</vt:lpstr>
      <vt:lpstr>Object Detection methods</vt:lpstr>
      <vt:lpstr>Object Detection methods</vt:lpstr>
      <vt:lpstr>Face Detection</vt:lpstr>
      <vt:lpstr>Face Detection</vt:lpstr>
      <vt:lpstr>Face Detection</vt:lpstr>
      <vt:lpstr>Face Detection - Haar Cascade</vt:lpstr>
      <vt:lpstr>Face Detection - Haar Cascade</vt:lpstr>
      <vt:lpstr>Face Detection - Haar Cascade</vt:lpstr>
      <vt:lpstr>Face Detection - Haar Cascade</vt:lpstr>
      <vt:lpstr>Face Detection - Histogram of oriented gradients</vt:lpstr>
      <vt:lpstr>Face Detection - Histogram of oriented gradients</vt:lpstr>
      <vt:lpstr>Face Detection - Histogram of oriented gradients</vt:lpstr>
      <vt:lpstr>Face Detection - Histogram of oriented gradients</vt:lpstr>
      <vt:lpstr>Face Detection - Histogram of oriented gradients</vt:lpstr>
      <vt:lpstr>Face Detection - Histogram of oriented gradients</vt:lpstr>
      <vt:lpstr>Face Detection - Histogram of oriented gradients</vt:lpstr>
      <vt:lpstr>Face Detection - Histogram of oriented gradients</vt:lpstr>
      <vt:lpstr>Face Detection - Histogram of oriented gradients</vt:lpstr>
      <vt:lpstr>Face Detection - Histogram of oriented gradients</vt:lpstr>
      <vt:lpstr>Face Detection - Histogram of oriented gradients</vt:lpstr>
      <vt:lpstr>Face Detection - Histogram of oriented gradients</vt:lpstr>
      <vt:lpstr>Face Detection - Histogram of oriented gradients</vt:lpstr>
      <vt:lpstr>Face Detection - Neural network</vt:lpstr>
      <vt:lpstr>Applications</vt:lpstr>
      <vt:lpstr>Challenges</vt:lpstr>
      <vt:lpstr>Challenges</vt:lpstr>
      <vt:lpstr>Challenges</vt:lpstr>
      <vt:lpstr>Summary</vt:lpstr>
    </vt:vector>
  </TitlesOfParts>
  <Company>FPT-Uni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Java- Introduction</dc:title>
  <dc:creator>DuyDT</dc:creator>
  <cp:lastModifiedBy>Microsoft Office User</cp:lastModifiedBy>
  <cp:revision>786</cp:revision>
  <dcterms:created xsi:type="dcterms:W3CDTF">2007-08-21T04:43:22Z</dcterms:created>
  <dcterms:modified xsi:type="dcterms:W3CDTF">2021-10-13T15:49:37Z</dcterms:modified>
</cp:coreProperties>
</file>